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xls" ContentType="application/vnd.ms-exce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52" r:id="rId2"/>
    <p:sldId id="353" r:id="rId3"/>
    <p:sldId id="354" r:id="rId4"/>
    <p:sldId id="355" r:id="rId5"/>
    <p:sldId id="356" r:id="rId6"/>
    <p:sldId id="358" r:id="rId7"/>
    <p:sldId id="359" r:id="rId8"/>
    <p:sldId id="256" r:id="rId9"/>
    <p:sldId id="257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83"/>
  </p:normalViewPr>
  <p:slideViewPr>
    <p:cSldViewPr snapToGrid="0" snapToObjects="1">
      <p:cViewPr varScale="1">
        <p:scale>
          <a:sx n="38" d="100"/>
          <a:sy n="38" d="100"/>
        </p:scale>
        <p:origin x="216" y="192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22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211902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1" Type="http://schemas.openxmlformats.org/officeDocument/2006/relationships/hyperlink" Target="http://wikibon.org/blog/big-data-infographics/" TargetMode="External"/><Relationship Id="rId12" Type="http://schemas.openxmlformats.org/officeDocument/2006/relationships/hyperlink" Target="http://www.mediapost.com/publications/article/173109/a-conversation-on-the-role-of-big-data-in-marketin.html" TargetMode="External"/><Relationship Id="rId13" Type="http://schemas.openxmlformats.org/officeDocument/2006/relationships/hyperlink" Target="http://www.mckinsey.com/Insights/MGI/Research/Technology_and_Innovation/Big_data_The_next_frontier_for_innovation" TargetMode="External"/><Relationship Id="rId14" Type="http://schemas.openxmlformats.org/officeDocument/2006/relationships/hyperlink" Target="http://siliconrepublic.com/strategy/item/22420-amount-of-data-in-2011-equa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www.marketingtechblog.com/ibm-big-data-marketing/" TargetMode="External"/><Relationship Id="rId4" Type="http://schemas.openxmlformats.org/officeDocument/2006/relationships/hyperlink" Target="http://blog.getsatisfaction.com/2011/07/13/big-data/?view=socialstudies" TargetMode="External"/><Relationship Id="rId5" Type="http://schemas.openxmlformats.org/officeDocument/2006/relationships/hyperlink" Target="http://wikibon.org/blog/unstructured-data/" TargetMode="External"/><Relationship Id="rId6" Type="http://schemas.openxmlformats.org/officeDocument/2006/relationships/hyperlink" Target="http://wikibon.org/blog/taming-big-data/" TargetMode="External"/><Relationship Id="rId7" Type="http://schemas.openxmlformats.org/officeDocument/2006/relationships/hyperlink" Target="http://www.sas.com/resources/whitepaper/wp_46345.pdf" TargetMode="External"/><Relationship Id="rId8" Type="http://schemas.openxmlformats.org/officeDocument/2006/relationships/hyperlink" Target="http://www.economist.com/node/15557443" TargetMode="External"/><Relationship Id="rId9" Type="http://schemas.openxmlformats.org/officeDocument/2006/relationships/hyperlink" Target="http://techcrunch.com/2008/01/09/google-processing-20000-terabytes-a-day-and-growing/" TargetMode="External"/><Relationship Id="rId10" Type="http://schemas.openxmlformats.org/officeDocument/2006/relationships/hyperlink" Target="http://www.focus.com/fyi/10-largest-databases-in-the-world/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2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4" name="Shape 7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Useful even when original data is already numeric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e.g., petabyte sort record; speed on disk due to implementation details, including faster shuffles</a:t>
            </a:r>
          </a:p>
        </p:txBody>
      </p:sp>
    </p:spTree>
    <p:extLst>
      <p:ext uri="{BB962C8B-B14F-4D97-AF65-F5344CB8AC3E}">
        <p14:creationId xmlns:p14="http://schemas.microsoft.com/office/powerpoint/2010/main" val="680023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37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41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http://creativecommons.org/licenses/by-nc-sa/4.0/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defRPr sz="1600"/>
            </a:lvl1pPr>
          </a:lstStyle>
          <a:p>
            <a:r>
              <a:rPr dirty="0"/>
              <a:t>all images from wikipedia (public domain license) or pixabay unless otherwise </a:t>
            </a:r>
            <a:r>
              <a:rPr dirty="0" smtClean="0"/>
              <a:t>noted</a:t>
            </a:r>
            <a:endParaRPr lang="fi-FI" dirty="0" smtClean="0"/>
          </a:p>
          <a:p>
            <a:endParaRPr lang="fi-FI" dirty="0" smtClean="0"/>
          </a:p>
          <a:p>
            <a:r>
              <a:rPr lang="en-US" sz="1600" b="1" dirty="0" smtClean="0">
                <a:latin typeface="Lucida Grande"/>
                <a:ea typeface="Lucida Grande"/>
                <a:cs typeface="Lucida Grande"/>
                <a:sym typeface="Lucida Grande"/>
              </a:rPr>
              <a:t>Big Data in Today’s Business and Technology Environment</a:t>
            </a:r>
            <a:endParaRPr lang="en-US" sz="1600" b="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2.7 </a:t>
            </a:r>
            <a:r>
              <a:rPr lang="en-US" sz="1600" b="0" dirty="0" err="1" smtClean="0">
                <a:latin typeface="Lucida Grande"/>
                <a:ea typeface="Lucida Grande"/>
                <a:cs typeface="Lucida Grande"/>
                <a:sym typeface="Lucida Grande"/>
              </a:rPr>
              <a:t>Zetabytes</a:t>
            </a:r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 of data exist in the digital universe today.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3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235 Terabytes of data has been collected by the U.S. Library of Congress in April 2011.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4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IDC </a:t>
            </a:r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Estimates that by 2020,business transactions on the internet- business-to-business and business-to-consumer – will reach 450 billion per day.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5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Facebook stores, accesses, and analyzes 30+ Petabytes of user generated data.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6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Akamai analyzes 75 million events per day to better target advertisements.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6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Walmart </a:t>
            </a:r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handles more than 1 million customer transactions every hour, which is imported into databases estimated to contain more </a:t>
            </a:r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More </a:t>
            </a:r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than 5 billion people are calling, texting, tweeting and browsing on mobile phones worldwide.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7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Decoding the human genome originally took 10 years to process; now it can be achieved in one week.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8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In 2008, Google was processing 20,000 terabytes of data (20 petabytes) a day.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9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The largest AT&amp;T database boasts titles including the largest volume of data in one unique database (312 terabytes) and the second largest number of rows in a unique database (1.9 trillion), which comprises AT&amp;T’s extensive calling records.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10"/>
              </a:rPr>
              <a:t>Source)</a:t>
            </a:r>
          </a:p>
          <a:p>
            <a:r>
              <a:rPr lang="en-US" sz="1600" b="1" dirty="0" smtClean="0">
                <a:latin typeface="Lucida Grande"/>
                <a:ea typeface="Lucida Grande"/>
                <a:cs typeface="Lucida Grande"/>
                <a:sym typeface="Lucida Grande"/>
              </a:rPr>
              <a:t>The Rapid Growth of Unstructured Data</a:t>
            </a:r>
            <a:endParaRPr lang="en-US" sz="1600" b="0" dirty="0" smtClean="0">
              <a:latin typeface="Lucida Grande"/>
              <a:ea typeface="Lucida Grande"/>
              <a:cs typeface="Lucida Grande"/>
              <a:sym typeface="Lucida Grande"/>
            </a:endParaRP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YouTube users upload 48 hours of new video every minute of the day.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11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571 new websites are created every minute of the day.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11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Brands and organizations on Facebook receive 34,722 Likes every minute of the day.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11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100 terabytes of data uploaded daily to Facebook.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11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According to Twitter’s own research in early 2012, it sees roughly 175 million tweets every day, and has more than 465 million accounts.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12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30 Billion pieces of content shared on Facebook every month.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13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Data production will be 44 times greater in 2020 than it was in 2009. 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11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In late 2011, IDC Digital Universe published a report indicating that some 1.8 </a:t>
            </a:r>
            <a:r>
              <a:rPr lang="en-US" sz="1600" b="0" dirty="0" err="1" smtClean="0">
                <a:latin typeface="Lucida Grande"/>
                <a:ea typeface="Lucida Grande"/>
                <a:cs typeface="Lucida Grande"/>
                <a:sym typeface="Lucida Grande"/>
              </a:rPr>
              <a:t>zettabytes</a:t>
            </a:r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 of data will be created that year.  (</a:t>
            </a:r>
            <a:r>
              <a:rPr lang="en-US" sz="1600" b="0" u="sng" dirty="0" smtClean="0">
                <a:latin typeface="Lucida Grande"/>
                <a:ea typeface="Lucida Grande"/>
                <a:cs typeface="Lucida Grande"/>
                <a:sym typeface="Lucida Grande"/>
                <a:hlinkClick r:id="rId14"/>
              </a:rPr>
              <a:t>Source)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In other words,  the amount of data in the world today is equal to: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Every person in the US tweeting three tweets per minute for 26,976 years.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Every person in the world having more than 215m high-resolution MRI scans a day.</a:t>
            </a:r>
          </a:p>
          <a:p>
            <a:r>
              <a:rPr lang="en-US" sz="1600" b="0" dirty="0" smtClean="0">
                <a:latin typeface="Lucida Grande"/>
                <a:ea typeface="Lucida Grande"/>
                <a:cs typeface="Lucida Grande"/>
                <a:sym typeface="Lucida Grande"/>
              </a:rPr>
              <a:t>More than 200bn HD movies – which would take a person 47m years to watch.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www.economist.com</a:t>
            </a:r>
            <a:r>
              <a:rPr lang="en-US" dirty="0" smtClean="0"/>
              <a:t>/node/16349358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gorbi.irb.hr</a:t>
            </a:r>
            <a:r>
              <a:rPr lang="en-US" dirty="0" smtClean="0"/>
              <a:t>/en/method/growth-of-sequence-databases/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www.symmetrymagazine.org</a:t>
            </a:r>
            <a:r>
              <a:rPr lang="en-US" dirty="0" smtClean="0"/>
              <a:t>/article/august-2012/particle-physics-tames-big-data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A18B5E9-861A-48F2-98B9-CF86C76136C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51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850ACD05-EF14-9641-AD63-1FCB9886A759}" type="slidenum">
              <a:rPr lang="en-US"/>
              <a:pPr/>
              <a:t>16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23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FasTrak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sz="quarter" idx="13"/>
          </p:nvPr>
        </p:nvSpPr>
        <p:spPr>
          <a:xfrm>
            <a:off x="13067109" y="2768203"/>
            <a:ext cx="5929313" cy="7911704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940968" y="1982390"/>
            <a:ext cx="8251032" cy="4643439"/>
          </a:xfrm>
          <a:prstGeom prst="rect">
            <a:avLst/>
          </a:prstGeom>
        </p:spPr>
        <p:txBody>
          <a:bodyPr anchor="b"/>
          <a:lstStyle>
            <a:lvl1pPr>
              <a:defRPr sz="9800"/>
            </a:lvl1pPr>
          </a:lstStyle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3940968" y="6732984"/>
            <a:ext cx="8251032" cy="4643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/>
            </a:lvl1pPr>
            <a:lvl2pPr marL="0" indent="0" algn="ctr">
              <a:spcBef>
                <a:spcPts val="0"/>
              </a:spcBef>
              <a:buSzTx/>
              <a:buNone/>
              <a:defRPr sz="4600"/>
            </a:lvl2pPr>
            <a:lvl3pPr marL="0" indent="0" algn="ctr">
              <a:spcBef>
                <a:spcPts val="0"/>
              </a:spcBef>
              <a:buSzTx/>
              <a:buNone/>
              <a:defRPr sz="4600"/>
            </a:lvl3pPr>
            <a:lvl4pPr marL="0" indent="0" algn="ctr">
              <a:spcBef>
                <a:spcPts val="0"/>
              </a:spcBef>
              <a:buSzTx/>
              <a:buNone/>
              <a:defRPr sz="4600"/>
            </a:lvl4pPr>
            <a:lvl5pPr marL="0" indent="0" algn="ctr">
              <a:spcBef>
                <a:spcPts val="0"/>
              </a:spcBef>
              <a:buSzTx/>
              <a:buNone/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13067109" y="2768203"/>
            <a:ext cx="5929313" cy="7911704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3940968" y="1982390"/>
            <a:ext cx="8251032" cy="4643439"/>
          </a:xfrm>
          <a:prstGeom prst="rect">
            <a:avLst/>
          </a:prstGeom>
        </p:spPr>
        <p:txBody>
          <a:bodyPr anchor="b"/>
          <a:lstStyle>
            <a:lvl1pPr>
              <a:defRPr sz="9800"/>
            </a:lvl1pPr>
          </a:lstStyle>
          <a:p>
            <a:r>
              <a:t>Title 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3940968" y="6732984"/>
            <a:ext cx="8251032" cy="4643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/>
            </a:lvl1pPr>
            <a:lvl2pPr marL="0" indent="0" algn="ctr">
              <a:spcBef>
                <a:spcPts val="0"/>
              </a:spcBef>
              <a:buSzTx/>
              <a:buNone/>
              <a:defRPr sz="4600"/>
            </a:lvl2pPr>
            <a:lvl3pPr marL="0" indent="0" algn="ctr">
              <a:spcBef>
                <a:spcPts val="0"/>
              </a:spcBef>
              <a:buSzTx/>
              <a:buNone/>
              <a:defRPr sz="4600"/>
            </a:lvl3pPr>
            <a:lvl4pPr marL="0" indent="0" algn="ctr">
              <a:spcBef>
                <a:spcPts val="0"/>
              </a:spcBef>
              <a:buSzTx/>
              <a:buNone/>
              <a:defRPr sz="4600"/>
            </a:lvl4pPr>
            <a:lvl5pPr marL="0" indent="0" algn="ctr">
              <a:spcBef>
                <a:spcPts val="0"/>
              </a:spcBef>
              <a:buSzTx/>
              <a:buNone/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pic" sz="quarter" idx="13"/>
          </p:nvPr>
        </p:nvSpPr>
        <p:spPr>
          <a:xfrm>
            <a:off x="13138546" y="4054078"/>
            <a:ext cx="5768579" cy="769739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4833937" y="3893343"/>
            <a:ext cx="7090173" cy="8036720"/>
          </a:xfrm>
          <a:prstGeom prst="rect">
            <a:avLst/>
          </a:prstGeom>
        </p:spPr>
        <p:txBody>
          <a:bodyPr/>
          <a:lstStyle>
            <a:lvl1pPr marL="997603" indent="-680103">
              <a:spcBef>
                <a:spcPts val="3800"/>
              </a:spcBef>
              <a:defRPr sz="4400"/>
            </a:lvl1pPr>
            <a:lvl2pPr marL="1442103" indent="-680103">
              <a:spcBef>
                <a:spcPts val="3800"/>
              </a:spcBef>
              <a:defRPr sz="4400"/>
            </a:lvl2pPr>
            <a:lvl3pPr marL="1886603" indent="-680103">
              <a:spcBef>
                <a:spcPts val="3800"/>
              </a:spcBef>
              <a:defRPr sz="4400"/>
            </a:lvl3pPr>
            <a:lvl4pPr marL="2331103" indent="-680103">
              <a:spcBef>
                <a:spcPts val="3800"/>
              </a:spcBef>
              <a:defRPr sz="4400"/>
            </a:lvl4pPr>
            <a:lvl5pPr marL="2775603" indent="-680103">
              <a:spcBef>
                <a:spcPts val="3800"/>
              </a:spcBef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4833937" y="3893343"/>
            <a:ext cx="7090173" cy="8036720"/>
          </a:xfrm>
          <a:prstGeom prst="rect">
            <a:avLst/>
          </a:prstGeom>
        </p:spPr>
        <p:txBody>
          <a:bodyPr/>
          <a:lstStyle>
            <a:lvl1pPr marL="997603" indent="-680103">
              <a:spcBef>
                <a:spcPts val="3800"/>
              </a:spcBef>
              <a:defRPr sz="4400"/>
            </a:lvl1pPr>
            <a:lvl2pPr marL="1442103" indent="-680103">
              <a:spcBef>
                <a:spcPts val="3800"/>
              </a:spcBef>
              <a:defRPr sz="4400"/>
            </a:lvl2pPr>
            <a:lvl3pPr marL="1886603" indent="-680103">
              <a:spcBef>
                <a:spcPts val="3800"/>
              </a:spcBef>
              <a:defRPr sz="4400"/>
            </a:lvl3pPr>
            <a:lvl4pPr marL="2331103" indent="-680103">
              <a:spcBef>
                <a:spcPts val="3800"/>
              </a:spcBef>
              <a:defRPr sz="4400"/>
            </a:lvl4pPr>
            <a:lvl5pPr marL="2775603" indent="-680103">
              <a:spcBef>
                <a:spcPts val="3800"/>
              </a:spcBef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13977937" y="3893343"/>
            <a:ext cx="5572126" cy="8036720"/>
          </a:xfrm>
          <a:prstGeom prst="rect">
            <a:avLst/>
          </a:prstGeom>
        </p:spPr>
        <p:txBody>
          <a:bodyPr/>
          <a:lstStyle>
            <a:lvl1pPr marL="997603" indent="-680103">
              <a:spcBef>
                <a:spcPts val="3800"/>
              </a:spcBef>
              <a:defRPr sz="4400"/>
            </a:lvl1pPr>
            <a:lvl2pPr marL="1442103" indent="-680103">
              <a:spcBef>
                <a:spcPts val="3800"/>
              </a:spcBef>
              <a:defRPr sz="4400"/>
            </a:lvl2pPr>
            <a:lvl3pPr marL="1886603" indent="-680103">
              <a:spcBef>
                <a:spcPts val="3800"/>
              </a:spcBef>
              <a:defRPr sz="4400"/>
            </a:lvl3pPr>
            <a:lvl4pPr marL="2331103" indent="-680103">
              <a:spcBef>
                <a:spcPts val="3800"/>
              </a:spcBef>
              <a:defRPr sz="4400"/>
            </a:lvl4pPr>
            <a:lvl5pPr marL="2775603" indent="-680103">
              <a:spcBef>
                <a:spcPts val="3800"/>
              </a:spcBef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4423171" y="4260850"/>
            <a:ext cx="15537658" cy="2940051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defTabSz="647700">
              <a:defRPr sz="8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5798343" y="7768828"/>
            <a:ext cx="12805173" cy="3500438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t"/>
          <a:lstStyle>
            <a:lvl1pPr marL="0" indent="0" algn="ctr" defTabSz="647700">
              <a:spcBef>
                <a:spcPts val="1000"/>
              </a:spcBef>
              <a:buClr>
                <a:srgbClr val="9A9A9A"/>
              </a:buClr>
              <a:buSzTx/>
              <a:buNone/>
              <a:defRPr sz="6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647700" indent="0" algn="ctr" defTabSz="647700">
              <a:spcBef>
                <a:spcPts val="900"/>
              </a:spcBef>
              <a:buClr>
                <a:srgbClr val="9A9A9A"/>
              </a:buClr>
              <a:buSzTx/>
              <a:buNone/>
              <a:defRPr sz="5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295400" indent="0" algn="ctr" defTabSz="647700">
              <a:spcBef>
                <a:spcPts val="800"/>
              </a:spcBef>
              <a:buClr>
                <a:srgbClr val="9A9A9A"/>
              </a:buClr>
              <a:buSzTx/>
              <a:buNone/>
              <a:defRPr sz="4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955800" indent="0" algn="ctr" defTabSz="647700">
              <a:spcBef>
                <a:spcPts val="600"/>
              </a:spcBef>
              <a:buClr>
                <a:srgbClr val="9A9A9A"/>
              </a:buClr>
              <a:buSzTx/>
              <a:buNone/>
              <a:defRPr sz="3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603500" indent="0" algn="ctr" defTabSz="647700">
              <a:spcBef>
                <a:spcPts val="600"/>
              </a:spcBef>
              <a:buClr>
                <a:srgbClr val="9A9A9A"/>
              </a:buClr>
              <a:buSzTx/>
              <a:buNone/>
              <a:defRPr sz="3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20018525" y="12986742"/>
            <a:ext cx="403077" cy="45005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ctr"/>
          <a:lstStyle>
            <a:lvl1pPr algn="r" defTabSz="647700">
              <a:defRPr sz="2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3958828" y="549276"/>
            <a:ext cx="16466344" cy="2286001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defTabSz="647700">
              <a:defRPr sz="8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3958828" y="3196828"/>
            <a:ext cx="16466344" cy="905192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t"/>
          <a:lstStyle>
            <a:lvl1pPr marL="467590" indent="-467590" defTabSz="647700"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defRPr sz="6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848226" indent="-391026" defTabSz="64770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5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223682" indent="-309282" defTabSz="6477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4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818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1390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20018525" y="12986742"/>
            <a:ext cx="403077" cy="45005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ctr"/>
          <a:lstStyle>
            <a:lvl1pPr algn="r" defTabSz="647700">
              <a:defRPr sz="2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3958828" y="549276"/>
            <a:ext cx="16466344" cy="2286001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defTabSz="647700">
              <a:defRPr sz="8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20018525" y="12986742"/>
            <a:ext cx="403077" cy="45005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ctr"/>
          <a:lstStyle>
            <a:lvl1pPr algn="r" defTabSz="647700">
              <a:defRPr sz="2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3958828" y="549276"/>
            <a:ext cx="16466344" cy="2286001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defTabSz="647700">
              <a:defRPr sz="8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xfrm>
            <a:off x="3958828" y="3196828"/>
            <a:ext cx="16466344" cy="905192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t"/>
          <a:lstStyle>
            <a:lvl1pPr marL="467590" indent="-467590" defTabSz="647700"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defRPr sz="6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848226" indent="-391026" defTabSz="64770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5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223682" indent="-309282" defTabSz="6477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4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818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1390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20018525" y="12986742"/>
            <a:ext cx="403077" cy="45005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ctr"/>
          <a:lstStyle>
            <a:lvl1pPr algn="r" defTabSz="647700">
              <a:defRPr sz="2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3958828" y="549276"/>
            <a:ext cx="16466344" cy="2286001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defTabSz="647700">
              <a:defRPr sz="8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xfrm>
            <a:off x="3958828" y="3196828"/>
            <a:ext cx="16466344" cy="905192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t"/>
          <a:lstStyle>
            <a:lvl1pPr marL="467590" indent="-467590" defTabSz="647700"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defRPr sz="6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848226" indent="-391026" defTabSz="64770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5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223682" indent="-309282" defTabSz="6477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4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818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1390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20018525" y="12986742"/>
            <a:ext cx="403077" cy="45005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ctr"/>
          <a:lstStyle>
            <a:lvl1pPr algn="r" defTabSz="647700">
              <a:defRPr sz="2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3958828" y="549276"/>
            <a:ext cx="16466344" cy="2286001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defTabSz="647700">
              <a:defRPr sz="8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xfrm>
            <a:off x="3958828" y="3196828"/>
            <a:ext cx="16466344" cy="905192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t"/>
          <a:lstStyle>
            <a:lvl1pPr marL="467590" indent="-467590" defTabSz="647700"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defRPr sz="6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848226" indent="-391026" defTabSz="64770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5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223682" indent="-309282" defTabSz="6477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4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818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1390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20018525" y="12986742"/>
            <a:ext cx="403077" cy="45005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ctr"/>
          <a:lstStyle>
            <a:lvl1pPr algn="r" defTabSz="647700">
              <a:defRPr sz="2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3958828" y="549276"/>
            <a:ext cx="16466344" cy="2286001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defTabSz="647700">
              <a:defRPr sz="8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xfrm>
            <a:off x="3958828" y="3196828"/>
            <a:ext cx="16466344" cy="905192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t"/>
          <a:lstStyle>
            <a:lvl1pPr marL="467590" indent="-467590" defTabSz="647700"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defRPr sz="6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848226" indent="-391026" defTabSz="64770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5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223682" indent="-309282" defTabSz="6477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4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818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1390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xfrm>
            <a:off x="20018525" y="12986742"/>
            <a:ext cx="403077" cy="45005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ctr"/>
          <a:lstStyle>
            <a:lvl1pPr algn="r" defTabSz="647700">
              <a:defRPr sz="2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3958828" y="549276"/>
            <a:ext cx="16466344" cy="2286001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defTabSz="647700">
              <a:defRPr sz="8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3958828" y="3196828"/>
            <a:ext cx="16466344" cy="905192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t"/>
          <a:lstStyle>
            <a:lvl1pPr marL="467590" indent="-467590" defTabSz="647700"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defRPr sz="6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848226" indent="-391026" defTabSz="647700">
              <a:spcBef>
                <a:spcPts val="900"/>
              </a:spcBef>
              <a:buClr>
                <a:srgbClr val="000000"/>
              </a:buClr>
              <a:buSzPct val="100000"/>
              <a:buFont typeface="Arial"/>
              <a:buChar char="–"/>
              <a:defRPr sz="5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1223682" indent="-309282" defTabSz="64770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defRPr sz="4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6818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2139042" indent="-310242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xfrm>
            <a:off x="20018525" y="12986742"/>
            <a:ext cx="403077" cy="45005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ctr"/>
          <a:lstStyle>
            <a:lvl1pPr algn="r" defTabSz="647700">
              <a:defRPr sz="2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>
            <a:normAutofit/>
          </a:bodyPr>
          <a:lstStyle>
            <a:lvl1pPr marL="617361" indent="-617361">
              <a:spcBef>
                <a:spcPts val="4200"/>
              </a:spcBef>
              <a:buSzPct val="75000"/>
              <a:defRPr sz="5000">
                <a:latin typeface="+mn-lt"/>
                <a:ea typeface="+mn-ea"/>
                <a:cs typeface="+mn-cs"/>
                <a:sym typeface="Calibri"/>
              </a:defRPr>
            </a:lvl1pPr>
            <a:lvl2pPr marL="1061861" indent="-617361">
              <a:spcBef>
                <a:spcPts val="4200"/>
              </a:spcBef>
              <a:buSzPct val="75000"/>
              <a:defRPr sz="5000">
                <a:latin typeface="+mn-lt"/>
                <a:ea typeface="+mn-ea"/>
                <a:cs typeface="+mn-cs"/>
                <a:sym typeface="Calibri"/>
              </a:defRPr>
            </a:lvl2pPr>
            <a:lvl3pPr marL="1506361" indent="-617361">
              <a:spcBef>
                <a:spcPts val="4200"/>
              </a:spcBef>
              <a:buSzPct val="75000"/>
              <a:defRPr sz="5000">
                <a:latin typeface="+mn-lt"/>
                <a:ea typeface="+mn-ea"/>
                <a:cs typeface="+mn-cs"/>
                <a:sym typeface="Calibri"/>
              </a:defRPr>
            </a:lvl3pPr>
            <a:lvl4pPr marL="1950861" indent="-617361">
              <a:spcBef>
                <a:spcPts val="4200"/>
              </a:spcBef>
              <a:buSzPct val="75000"/>
              <a:defRPr sz="5000">
                <a:latin typeface="+mn-lt"/>
                <a:ea typeface="+mn-ea"/>
                <a:cs typeface="+mn-cs"/>
                <a:sym typeface="Calibri"/>
              </a:defRPr>
            </a:lvl4pPr>
            <a:lvl5pPr marL="2395361" indent="-617361">
              <a:spcBef>
                <a:spcPts val="4200"/>
              </a:spcBef>
              <a:buSzPct val="75000"/>
              <a:defRPr sz="50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3912743" y="-1"/>
            <a:ext cx="16508859" cy="3157523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algn="l" defTabSz="457200">
              <a:defRPr sz="7800">
                <a:solidFill>
                  <a:srgbClr val="444444"/>
                </a:solidFill>
                <a:latin typeface="Newslab"/>
                <a:ea typeface="Newslab"/>
                <a:cs typeface="Newslab"/>
                <a:sym typeface="Newslab"/>
              </a:defRPr>
            </a:lvl1pPr>
          </a:lstStyle>
          <a:p>
            <a:r>
              <a:t>Title Text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xfrm>
            <a:off x="3912743" y="3200400"/>
            <a:ext cx="16508859" cy="10515600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>
            <a:lvl1pPr marL="0" indent="0" defTabSz="457200">
              <a:spcBef>
                <a:spcPts val="600"/>
              </a:spcBef>
              <a:buSzTx/>
              <a:buNone/>
              <a:defRPr sz="5200">
                <a:solidFill>
                  <a:srgbClr val="444444"/>
                </a:solidFill>
                <a:latin typeface="Newslab"/>
                <a:ea typeface="Newslab"/>
                <a:cs typeface="Newslab"/>
                <a:sym typeface="Newslab"/>
              </a:defRPr>
            </a:lvl1pPr>
            <a:lvl2pPr marL="1200150" indent="-742950" defTabSz="457200">
              <a:spcBef>
                <a:spcPts val="600"/>
              </a:spcBef>
              <a:buSzPct val="100000"/>
              <a:buChar char="&gt;"/>
              <a:defRPr sz="5200">
                <a:solidFill>
                  <a:srgbClr val="444444"/>
                </a:solidFill>
                <a:latin typeface="Newslab"/>
                <a:ea typeface="Newslab"/>
                <a:cs typeface="Newslab"/>
                <a:sym typeface="Newslab"/>
              </a:defRPr>
            </a:lvl2pPr>
            <a:lvl3pPr marL="1657350" indent="-742950" defTabSz="457200">
              <a:spcBef>
                <a:spcPts val="600"/>
              </a:spcBef>
              <a:buSzPct val="100000"/>
              <a:buChar char="&gt;"/>
              <a:defRPr sz="5200">
                <a:solidFill>
                  <a:srgbClr val="444444"/>
                </a:solidFill>
                <a:latin typeface="Newslab"/>
                <a:ea typeface="Newslab"/>
                <a:cs typeface="Newslab"/>
                <a:sym typeface="Newslab"/>
              </a:defRPr>
            </a:lvl3pPr>
            <a:lvl4pPr marL="2114550" indent="-742950" defTabSz="457200">
              <a:spcBef>
                <a:spcPts val="600"/>
              </a:spcBef>
              <a:buSzPct val="100000"/>
              <a:buChar char="&gt;"/>
              <a:defRPr sz="5200">
                <a:solidFill>
                  <a:srgbClr val="444444"/>
                </a:solidFill>
                <a:latin typeface="Newslab"/>
                <a:ea typeface="Newslab"/>
                <a:cs typeface="Newslab"/>
                <a:sym typeface="Newslab"/>
              </a:defRPr>
            </a:lvl4pPr>
            <a:lvl5pPr marL="2571750" indent="-742950" defTabSz="457200">
              <a:spcBef>
                <a:spcPts val="600"/>
              </a:spcBef>
              <a:buSzPct val="100000"/>
              <a:buChar char="&gt;"/>
              <a:defRPr sz="5200">
                <a:solidFill>
                  <a:srgbClr val="444444"/>
                </a:solidFill>
                <a:latin typeface="Newslab"/>
                <a:ea typeface="Newslab"/>
                <a:cs typeface="Newslab"/>
                <a:sym typeface="Newslab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xfrm>
            <a:off x="16154400" y="12344400"/>
            <a:ext cx="4267200" cy="736601"/>
          </a:xfrm>
          <a:prstGeom prst="rect">
            <a:avLst/>
          </a:prstGeom>
        </p:spPr>
        <p:txBody>
          <a:bodyPr wrap="square" lIns="91439" tIns="91439" rIns="91439" bIns="91439" anchor="ctr"/>
          <a:lstStyle>
            <a:lvl1pPr algn="r" defTabSz="457200">
              <a:defRPr sz="2200">
                <a:solidFill>
                  <a:srgbClr val="444444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numCol="2" spcCol="735806" anchor="t"/>
          <a:lstStyle>
            <a:lvl1pPr marL="997603" indent="-680103">
              <a:spcBef>
                <a:spcPts val="3800"/>
              </a:spcBef>
              <a:defRPr sz="4400"/>
            </a:lvl1pPr>
            <a:lvl2pPr marL="1442103" indent="-680103">
              <a:spcBef>
                <a:spcPts val="3800"/>
              </a:spcBef>
              <a:defRPr sz="4400"/>
            </a:lvl2pPr>
            <a:lvl3pPr marL="1886603" indent="-680103">
              <a:spcBef>
                <a:spcPts val="3800"/>
              </a:spcBef>
              <a:defRPr sz="4400"/>
            </a:lvl3pPr>
            <a:lvl4pPr marL="2331103" indent="-680103">
              <a:spcBef>
                <a:spcPts val="3800"/>
              </a:spcBef>
              <a:defRPr sz="4400"/>
            </a:lvl4pPr>
            <a:lvl5pPr marL="2775603" indent="-680103">
              <a:spcBef>
                <a:spcPts val="3800"/>
              </a:spcBef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4833937" y="4179093"/>
            <a:ext cx="14716126" cy="535781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pic" sz="half" idx="13"/>
          </p:nvPr>
        </p:nvSpPr>
        <p:spPr>
          <a:xfrm>
            <a:off x="6477000" y="2303859"/>
            <a:ext cx="11430000" cy="641151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4833937" y="10358437"/>
            <a:ext cx="14716126" cy="239315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pic" sz="half" idx="13"/>
          </p:nvPr>
        </p:nvSpPr>
        <p:spPr>
          <a:xfrm>
            <a:off x="6477000" y="2303859"/>
            <a:ext cx="11430000" cy="6411516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4833937" y="10358437"/>
            <a:ext cx="14716126" cy="239315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4833937" y="1785937"/>
            <a:ext cx="14716126" cy="1014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584200">
              <a:defRPr sz="24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9pPr>
    </p:titleStyle>
    <p:bodyStyle>
      <a:lvl1pPr marL="11067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1pPr>
      <a:lvl2pPr marL="15512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2pPr>
      <a:lvl3pPr marL="19957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3pPr>
      <a:lvl4pPr marL="24402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4pPr>
      <a:lvl5pPr marL="28847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5pPr>
      <a:lvl6pPr marL="32403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6pPr>
      <a:lvl7pPr marL="35959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7pPr>
      <a:lvl8pPr marL="39515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8pPr>
      <a:lvl9pPr marL="43071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gif"/><Relationship Id="rId6" Type="http://schemas.openxmlformats.org/officeDocument/2006/relationships/hyperlink" Target="http://www.economist.com/node/16349358" TargetMode="External"/><Relationship Id="rId7" Type="http://schemas.openxmlformats.org/officeDocument/2006/relationships/hyperlink" Target="http://gorbi.irb.hr/en/method/growth-of-sequence-databases/" TargetMode="External"/><Relationship Id="rId8" Type="http://schemas.openxmlformats.org/officeDocument/2006/relationships/hyperlink" Target="http://www.symmetrymagazine.org/article/august-2012/particle-physics-tames-big-data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emf"/><Relationship Id="rId6" Type="http://schemas.openxmlformats.org/officeDocument/2006/relationships/image" Target="../media/image21.png"/><Relationship Id="rId7" Type="http://schemas.openxmlformats.org/officeDocument/2006/relationships/oleObject" Target="../embeddings/Microsoft_Excel_97_-_2004_Worksheet1.xls"/><Relationship Id="rId8" Type="http://schemas.openxmlformats.org/officeDocument/2006/relationships/image" Target="../media/image20.emf"/><Relationship Id="rId9" Type="http://schemas.openxmlformats.org/officeDocument/2006/relationships/image" Target="../media/image2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1.org/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://en.wikipedia.org/wiki/FasTrak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jpe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jpeg"/><Relationship Id="rId8" Type="http://schemas.openxmlformats.org/officeDocument/2006/relationships/image" Target="../media/image41.png"/><Relationship Id="rId9" Type="http://schemas.openxmlformats.org/officeDocument/2006/relationships/image" Target="../media/image42.jpeg"/><Relationship Id="rId10" Type="http://schemas.openxmlformats.org/officeDocument/2006/relationships/image" Target="../media/image43.jpeg"/><Relationship Id="rId11" Type="http://schemas.openxmlformats.org/officeDocument/2006/relationships/image" Target="../media/image44.jpe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.uci.edu/~yingyib/papers/HaLoop_camera_ready.pdf" TargetMode="External"/><Relationship Id="rId4" Type="http://schemas.openxmlformats.org/officeDocument/2006/relationships/hyperlink" Target="http://www.cs.ucla.edu/~ameet/mlbase.pdf" TargetMode="External"/><Relationship Id="rId1" Type="http://schemas.openxmlformats.org/officeDocument/2006/relationships/slideLayout" Target="../slideLayouts/slideLayout24.xml"/><Relationship Id="rId2" Type="http://schemas.openxmlformats.org/officeDocument/2006/relationships/hyperlink" Target="http://usenix.org/system/files/conference/nsdi12/nsdi12-final138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Big Data Frameworks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Mohammad A. Hoque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31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9868"/>
            <a:ext cx="21945600" cy="1389981"/>
          </a:xfrm>
        </p:spPr>
        <p:txBody>
          <a:bodyPr>
            <a:normAutofit/>
          </a:bodyPr>
          <a:lstStyle/>
          <a:p>
            <a:r>
              <a:rPr lang="en-US" dirty="0"/>
              <a:t>Where Does Big Data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happening online – could record every:</a:t>
            </a:r>
          </a:p>
          <a:p>
            <a:pPr lvl="1"/>
            <a:r>
              <a:rPr lang="en-US" dirty="0" smtClean="0"/>
              <a:t>Click</a:t>
            </a:r>
            <a:endParaRPr lang="en-US" dirty="0"/>
          </a:p>
          <a:p>
            <a:pPr lvl="1"/>
            <a:r>
              <a:rPr lang="en-US" dirty="0"/>
              <a:t>Ad impression</a:t>
            </a:r>
          </a:p>
          <a:p>
            <a:pPr lvl="1"/>
            <a:r>
              <a:rPr lang="en-US" dirty="0"/>
              <a:t>Billing event</a:t>
            </a:r>
          </a:p>
          <a:p>
            <a:pPr lvl="1"/>
            <a:r>
              <a:rPr lang="en-US" dirty="0"/>
              <a:t>Fast Forward, pause,…</a:t>
            </a:r>
          </a:p>
          <a:p>
            <a:pPr lvl="1"/>
            <a:r>
              <a:rPr lang="en-US" dirty="0"/>
              <a:t>Server request</a:t>
            </a:r>
          </a:p>
          <a:p>
            <a:pPr lvl="1"/>
            <a:r>
              <a:rPr lang="en-US" dirty="0"/>
              <a:t>Transaction</a:t>
            </a:r>
          </a:p>
          <a:p>
            <a:pPr lvl="1"/>
            <a:r>
              <a:rPr lang="en-US" dirty="0"/>
              <a:t>Network message</a:t>
            </a:r>
          </a:p>
          <a:p>
            <a:pPr lvl="1"/>
            <a:r>
              <a:rPr lang="en-US" dirty="0"/>
              <a:t>Fault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071" y="5435600"/>
            <a:ext cx="5144472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191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9868"/>
            <a:ext cx="21945600" cy="1389981"/>
          </a:xfrm>
        </p:spPr>
        <p:txBody>
          <a:bodyPr>
            <a:normAutofit/>
          </a:bodyPr>
          <a:lstStyle/>
          <a:p>
            <a:r>
              <a:rPr lang="en-US" dirty="0"/>
              <a:t>Where Does Big Data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Generated Content (Web &amp; Mobile)</a:t>
            </a:r>
          </a:p>
          <a:p>
            <a:pPr lvl="1"/>
            <a:r>
              <a:rPr lang="en-US" dirty="0" smtClean="0"/>
              <a:t>Facebook</a:t>
            </a:r>
          </a:p>
          <a:p>
            <a:pPr lvl="1"/>
            <a:r>
              <a:rPr lang="en-US" dirty="0" err="1" smtClean="0"/>
              <a:t>Instagram</a:t>
            </a:r>
            <a:endParaRPr lang="en-US" dirty="0" smtClean="0"/>
          </a:p>
          <a:p>
            <a:pPr lvl="1"/>
            <a:r>
              <a:rPr lang="en-US" dirty="0" smtClean="0"/>
              <a:t>Yelp</a:t>
            </a:r>
          </a:p>
          <a:p>
            <a:pPr lvl="1"/>
            <a:r>
              <a:rPr lang="en-US" dirty="0" err="1" smtClean="0"/>
              <a:t>TripAdvisor</a:t>
            </a:r>
            <a:endParaRPr lang="en-US" dirty="0" smtClean="0"/>
          </a:p>
          <a:p>
            <a:pPr lvl="1"/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YouTube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667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Big Data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2387600"/>
            <a:ext cx="22905475" cy="9347200"/>
          </a:xfrm>
        </p:spPr>
        <p:txBody>
          <a:bodyPr/>
          <a:lstStyle/>
          <a:p>
            <a:r>
              <a:rPr lang="en-US" dirty="0" smtClean="0"/>
              <a:t>Health and Scientific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4668775"/>
            <a:ext cx="9795627" cy="7269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10000"/>
            <a:ext cx="6299200" cy="8810069"/>
          </a:xfrm>
          <a:prstGeom prst="rect">
            <a:avLst/>
          </a:prstGeom>
        </p:spPr>
      </p:pic>
      <p:pic>
        <p:nvPicPr>
          <p:cNvPr id="8" name="Picture 7" descr="costofsequencing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053" y="2387600"/>
            <a:ext cx="6536747" cy="426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5924" y="12115563"/>
            <a:ext cx="12878847" cy="14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33" dirty="0">
                <a:latin typeface="Gill Sans Light"/>
                <a:cs typeface="Gill Sans Light"/>
              </a:rPr>
              <a:t>Images: </a:t>
            </a:r>
            <a:r>
              <a:rPr lang="en-US" sz="2933" dirty="0">
                <a:latin typeface="Gill Sans Light"/>
                <a:cs typeface="Gill Sans Light"/>
                <a:hlinkClick r:id="rId6"/>
              </a:rPr>
              <a:t>http://www.economist.com/node/16349358</a:t>
            </a:r>
            <a:r>
              <a:rPr lang="en-US" sz="2933" dirty="0">
                <a:latin typeface="Gill Sans Light"/>
                <a:cs typeface="Gill Sans Light"/>
              </a:rPr>
              <a:t> </a:t>
            </a:r>
          </a:p>
          <a:p>
            <a:r>
              <a:rPr lang="en-US" sz="2933" dirty="0">
                <a:latin typeface="Gill Sans Light"/>
                <a:cs typeface="Gill Sans Light"/>
                <a:hlinkClick r:id="rId7"/>
              </a:rPr>
              <a:t>http://gorbi.irb.hr/en/method/growth-of-sequence-databases/</a:t>
            </a:r>
            <a:r>
              <a:rPr lang="en-US" sz="2933" dirty="0">
                <a:latin typeface="Gill Sans Light"/>
                <a:cs typeface="Gill Sans Light"/>
              </a:rPr>
              <a:t> </a:t>
            </a:r>
          </a:p>
          <a:p>
            <a:r>
              <a:rPr lang="en-US" sz="2933" dirty="0">
                <a:latin typeface="Gill Sans Light"/>
                <a:cs typeface="Gill Sans Light"/>
                <a:hlinkClick r:id="rId8"/>
              </a:rPr>
              <a:t>http://www.symmetrymagazine.org/article/august-2012/particle-physics-tames-big-data</a:t>
            </a:r>
            <a:r>
              <a:rPr lang="en-US" sz="2933" dirty="0"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1739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55600"/>
            <a:ext cx="19913600" cy="2286000"/>
          </a:xfrm>
        </p:spPr>
        <p:txBody>
          <a:bodyPr/>
          <a:lstStyle/>
          <a:p>
            <a:r>
              <a:rPr lang="en-US" dirty="0" smtClean="0"/>
              <a:t>Graph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7" r="164"/>
          <a:stretch/>
        </p:blipFill>
        <p:spPr>
          <a:xfrm>
            <a:off x="15529985" y="355601"/>
            <a:ext cx="8573379" cy="666432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0061917" y="12712704"/>
            <a:ext cx="516166" cy="513601"/>
          </a:xfrm>
        </p:spPr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2858928"/>
            <a:ext cx="14920384" cy="9612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Lots of interesting data has a graph structure:</a:t>
            </a:r>
          </a:p>
          <a:p>
            <a:pPr marL="914411" indent="-91441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6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Social networks</a:t>
            </a:r>
          </a:p>
          <a:p>
            <a:pPr marL="914411" indent="-91441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6400" dirty="0" smtClean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Telecommunication </a:t>
            </a:r>
            <a:r>
              <a:rPr lang="en-US" sz="6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Networks</a:t>
            </a:r>
          </a:p>
          <a:p>
            <a:pPr marL="914411" indent="-91441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6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Computer Networks</a:t>
            </a:r>
          </a:p>
          <a:p>
            <a:pPr marL="914411" indent="-91441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6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Road networks</a:t>
            </a:r>
          </a:p>
          <a:p>
            <a:pPr marL="914411" indent="-91441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6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Collaborations/Relationships</a:t>
            </a:r>
          </a:p>
          <a:p>
            <a:pPr marL="914411" indent="-91441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6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…</a:t>
            </a:r>
          </a:p>
          <a:p>
            <a:pPr marL="914411" indent="-914411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4267" dirty="0">
              <a:solidFill>
                <a:prstClr val="black"/>
              </a:solidFill>
              <a:latin typeface="Gill Sans Light"/>
              <a:ea typeface="ＭＳ Ｐゴシック" charset="-128"/>
              <a:cs typeface="Gill Sans Ligh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Some of these graphs can get quite large</a:t>
            </a:r>
            <a:br>
              <a:rPr lang="en-US" sz="6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</a:br>
            <a:r>
              <a:rPr lang="en-US" sz="6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 (e.g., Facebook</a:t>
            </a:r>
            <a:r>
              <a:rPr lang="en-US" sz="4267" baseline="30000" dirty="0">
                <a:solidFill>
                  <a:prstClr val="black"/>
                </a:solidFill>
                <a:latin typeface="Gill Sans Light"/>
                <a:cs typeface="Gill Sans Light"/>
              </a:rPr>
              <a:t> </a:t>
            </a:r>
            <a:r>
              <a:rPr lang="en-US" sz="6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user graph)</a:t>
            </a:r>
          </a:p>
        </p:txBody>
      </p:sp>
    </p:spTree>
    <p:extLst>
      <p:ext uri="{BB962C8B-B14F-4D97-AF65-F5344CB8AC3E}">
        <p14:creationId xmlns:p14="http://schemas.microsoft.com/office/powerpoint/2010/main" val="896821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23044"/>
            <a:ext cx="21945600" cy="1458819"/>
          </a:xfrm>
        </p:spPr>
        <p:txBody>
          <a:bodyPr>
            <a:normAutofit/>
          </a:bodyPr>
          <a:lstStyle/>
          <a:p>
            <a:r>
              <a:rPr lang="en-US" dirty="0" smtClean="0"/>
              <a:t>Log Files – Apache Web Server 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3403601"/>
            <a:ext cx="18084800" cy="9362776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uplherc.upl.com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- - [01/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Aug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/1995:00:00:07 -0400] "GET / HTTP/1.0" 304 0</a:t>
            </a:r>
            <a:b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</a:b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uplherc.upl.com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- - [01/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Aug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/1995:00:00:08 -0400] "GET 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images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ksclogo-medium.gif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HTTP/1.0" 304 0</a:t>
            </a:r>
            <a:b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</a:b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uplherc.upl.com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- - [01/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Aug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/1995:00:00:08 -0400] "GET 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images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/MOSAIC-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logosmall.gif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HTTP/1.0" 304 0</a:t>
            </a:r>
            <a:b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</a:b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uplherc.upl.com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- - [01/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Aug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/1995:00:00:08 -0400] "GET 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images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/USA-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logosmall.gif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HTTP/1.0" 304 0</a:t>
            </a:r>
            <a:b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</a:b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ix-esc-ca2-07.ix.netcom.com - - [01/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Aug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/1995:00:00:09 -0400] "GET 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images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launch-logo.gif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HTTP/1.0" 200 1713</a:t>
            </a:r>
            <a:b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</a:b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uplherc.upl.com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- - [01/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Aug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/1995:00:00:10 -0400] "GET 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images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/WORLD-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logosmall.gif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HTTP/1.0" 304 0</a:t>
            </a:r>
            <a:b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</a:b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slppp6.intermind.net - - [01/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Aug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/1995:00:00:10 -0400] "GET 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history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skylab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skylab.html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HTTP/1.0" 200 1687</a:t>
            </a:r>
            <a:b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</a:b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piweba4y.prodigy.com - - [01/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Aug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/1995:00:00:10 -0400] "GET 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images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/</a:t>
            </a:r>
            <a:r>
              <a:rPr lang="pl-PL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launchmedium.gif</a:t>
            </a:r>
            <a:r>
              <a:rPr lang="pl-PL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HTTP/1.0" 200 11853</a:t>
            </a:r>
            <a:r>
              <a:rPr lang="en-US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/>
            </a:r>
            <a:br>
              <a:rPr lang="en-US" sz="2933" dirty="0">
                <a:latin typeface="Consolas"/>
                <a:ea typeface="ＭＳ Ｐゴシック" charset="0"/>
                <a:cs typeface="Consolas"/>
                <a:sym typeface="Courier" charset="0"/>
              </a:rPr>
            </a:br>
            <a:r>
              <a:rPr lang="en-US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tampico.usc.edu</a:t>
            </a:r>
            <a:r>
              <a:rPr lang="en-US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- - [14/Aug/1995:22:57:13 -0400] "GET /</a:t>
            </a:r>
            <a:r>
              <a:rPr lang="en-US" sz="2933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welcome.html</a:t>
            </a:r>
            <a:r>
              <a:rPr lang="en-US" sz="2933" dirty="0">
                <a:latin typeface="Consolas"/>
                <a:ea typeface="ＭＳ Ｐゴシック" charset="0"/>
                <a:cs typeface="Consolas"/>
                <a:sym typeface="Courier" charset="0"/>
              </a:rPr>
              <a:t> HTTP/1.0" 200 790</a:t>
            </a:r>
            <a:endParaRPr lang="en-US" sz="2133" dirty="0">
              <a:latin typeface="Consolas"/>
              <a:ea typeface="ＭＳ Ｐゴシック" charset="0"/>
              <a:cs typeface="Consolas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099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Syslog File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104" y="2794002"/>
            <a:ext cx="17774496" cy="10844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>
                <a:latin typeface="Consolas"/>
                <a:cs typeface="Consolas"/>
              </a:rPr>
              <a:t>dhcp-47-129:CS100_1&gt; syslog -w 10</a:t>
            </a:r>
          </a:p>
          <a:p>
            <a:r>
              <a:rPr lang="en-US" sz="3200" dirty="0">
                <a:latin typeface="Consolas"/>
                <a:cs typeface="Consolas"/>
              </a:rPr>
              <a:t>Feb  3 15:18:11 dhcp-47-129 </a:t>
            </a:r>
            <a:r>
              <a:rPr lang="en-US" sz="3200" dirty="0" err="1">
                <a:latin typeface="Consolas"/>
                <a:cs typeface="Consolas"/>
              </a:rPr>
              <a:t>Evernote</a:t>
            </a:r>
            <a:r>
              <a:rPr lang="en-US" sz="3200" dirty="0">
                <a:latin typeface="Consolas"/>
                <a:cs typeface="Consolas"/>
              </a:rPr>
              <a:t>[1140] &lt;Warning&gt;: -[</a:t>
            </a:r>
            <a:r>
              <a:rPr lang="en-US" sz="3200" dirty="0" err="1">
                <a:latin typeface="Consolas"/>
                <a:cs typeface="Consolas"/>
              </a:rPr>
              <a:t>EDAMAccounting</a:t>
            </a:r>
            <a:r>
              <a:rPr lang="en-US" sz="3200" dirty="0">
                <a:latin typeface="Consolas"/>
                <a:cs typeface="Consolas"/>
              </a:rPr>
              <a:t> read:]: unexpected field ID 23 with type 8.  Skipping.</a:t>
            </a:r>
          </a:p>
          <a:p>
            <a:r>
              <a:rPr lang="en-US" sz="3200" dirty="0">
                <a:latin typeface="Consolas"/>
                <a:cs typeface="Consolas"/>
              </a:rPr>
              <a:t>Feb  3 15:18:11 dhcp-47-129 </a:t>
            </a:r>
            <a:r>
              <a:rPr lang="en-US" sz="3200" dirty="0" err="1">
                <a:latin typeface="Consolas"/>
                <a:cs typeface="Consolas"/>
              </a:rPr>
              <a:t>Evernote</a:t>
            </a:r>
            <a:r>
              <a:rPr lang="en-US" sz="3200" dirty="0">
                <a:latin typeface="Consolas"/>
                <a:cs typeface="Consolas"/>
              </a:rPr>
              <a:t>[1140] &lt;Warning&gt;: -[</a:t>
            </a:r>
            <a:r>
              <a:rPr lang="en-US" sz="3200" dirty="0" err="1">
                <a:latin typeface="Consolas"/>
                <a:cs typeface="Consolas"/>
              </a:rPr>
              <a:t>EDAMUser</a:t>
            </a:r>
            <a:r>
              <a:rPr lang="en-US" sz="3200" dirty="0">
                <a:latin typeface="Consolas"/>
                <a:cs typeface="Consolas"/>
              </a:rPr>
              <a:t> read:]: unexpected field ID 17 with type 12.  Skipping.</a:t>
            </a:r>
          </a:p>
          <a:p>
            <a:r>
              <a:rPr lang="en-US" sz="3200" dirty="0">
                <a:latin typeface="Consolas"/>
                <a:cs typeface="Consolas"/>
              </a:rPr>
              <a:t>Feb  3 15:18:11 dhcp-47-129 </a:t>
            </a:r>
            <a:r>
              <a:rPr lang="en-US" sz="3200" dirty="0" err="1">
                <a:latin typeface="Consolas"/>
                <a:cs typeface="Consolas"/>
              </a:rPr>
              <a:t>Evernote</a:t>
            </a:r>
            <a:r>
              <a:rPr lang="en-US" sz="3200" dirty="0">
                <a:latin typeface="Consolas"/>
                <a:cs typeface="Consolas"/>
              </a:rPr>
              <a:t>[1140] &lt;Warning&gt;: -[</a:t>
            </a:r>
            <a:r>
              <a:rPr lang="en-US" sz="3200" dirty="0" err="1">
                <a:latin typeface="Consolas"/>
                <a:cs typeface="Consolas"/>
              </a:rPr>
              <a:t>EDAMAuthenticationResult</a:t>
            </a:r>
            <a:r>
              <a:rPr lang="en-US" sz="3200" dirty="0">
                <a:latin typeface="Consolas"/>
                <a:cs typeface="Consolas"/>
              </a:rPr>
              <a:t> read:]: unexpected field ID 6 with type 11.  Skipping.</a:t>
            </a:r>
          </a:p>
          <a:p>
            <a:r>
              <a:rPr lang="en-US" sz="3200" dirty="0">
                <a:latin typeface="Consolas"/>
                <a:cs typeface="Consolas"/>
              </a:rPr>
              <a:t>Feb  3 15:18:11 dhcp-47-129 </a:t>
            </a:r>
            <a:r>
              <a:rPr lang="en-US" sz="3200" dirty="0" err="1">
                <a:latin typeface="Consolas"/>
                <a:cs typeface="Consolas"/>
              </a:rPr>
              <a:t>Evernote</a:t>
            </a:r>
            <a:r>
              <a:rPr lang="en-US" sz="3200" dirty="0">
                <a:latin typeface="Consolas"/>
                <a:cs typeface="Consolas"/>
              </a:rPr>
              <a:t>[1140] &lt;Warning&gt;: -[</a:t>
            </a:r>
            <a:r>
              <a:rPr lang="en-US" sz="3200" dirty="0" err="1">
                <a:latin typeface="Consolas"/>
                <a:cs typeface="Consolas"/>
              </a:rPr>
              <a:t>EDAMAuthenticationResult</a:t>
            </a:r>
            <a:r>
              <a:rPr lang="en-US" sz="3200" dirty="0">
                <a:latin typeface="Consolas"/>
                <a:cs typeface="Consolas"/>
              </a:rPr>
              <a:t> read:]: unexpected field ID 7 with type 11.  Skipping.</a:t>
            </a:r>
          </a:p>
          <a:p>
            <a:r>
              <a:rPr lang="en-US" sz="3200" dirty="0">
                <a:latin typeface="Consolas"/>
                <a:cs typeface="Consolas"/>
              </a:rPr>
              <a:t>Feb  3 15:18:11 dhcp-47-129 </a:t>
            </a:r>
            <a:r>
              <a:rPr lang="en-US" sz="3200" dirty="0" err="1">
                <a:latin typeface="Consolas"/>
                <a:cs typeface="Consolas"/>
              </a:rPr>
              <a:t>Evernote</a:t>
            </a:r>
            <a:r>
              <a:rPr lang="en-US" sz="3200" dirty="0">
                <a:latin typeface="Consolas"/>
                <a:cs typeface="Consolas"/>
              </a:rPr>
              <a:t>[1140] &lt;Warning&gt;: -[</a:t>
            </a:r>
            <a:r>
              <a:rPr lang="en-US" sz="3200" dirty="0" err="1">
                <a:latin typeface="Consolas"/>
                <a:cs typeface="Consolas"/>
              </a:rPr>
              <a:t>EDAMAccounting</a:t>
            </a:r>
            <a:r>
              <a:rPr lang="en-US" sz="3200" dirty="0">
                <a:latin typeface="Consolas"/>
                <a:cs typeface="Consolas"/>
              </a:rPr>
              <a:t> read:]: unexpected field ID 19 with type 8.  Skipping.</a:t>
            </a:r>
          </a:p>
          <a:p>
            <a:r>
              <a:rPr lang="en-US" sz="3200" dirty="0">
                <a:latin typeface="Consolas"/>
                <a:cs typeface="Consolas"/>
              </a:rPr>
              <a:t>Feb  3 15:18:11 dhcp-47-129 </a:t>
            </a:r>
            <a:r>
              <a:rPr lang="en-US" sz="3200" dirty="0" err="1">
                <a:latin typeface="Consolas"/>
                <a:cs typeface="Consolas"/>
              </a:rPr>
              <a:t>Evernote</a:t>
            </a:r>
            <a:r>
              <a:rPr lang="en-US" sz="3200" dirty="0">
                <a:latin typeface="Consolas"/>
                <a:cs typeface="Consolas"/>
              </a:rPr>
              <a:t>[1140] &lt;Warning&gt;: -[</a:t>
            </a:r>
            <a:r>
              <a:rPr lang="en-US" sz="3200" dirty="0" err="1">
                <a:latin typeface="Consolas"/>
                <a:cs typeface="Consolas"/>
              </a:rPr>
              <a:t>EDAMAccounting</a:t>
            </a:r>
            <a:r>
              <a:rPr lang="en-US" sz="3200" dirty="0">
                <a:latin typeface="Consolas"/>
                <a:cs typeface="Consolas"/>
              </a:rPr>
              <a:t> read:]: unexpected field ID 23 with type 8.  Skipping.</a:t>
            </a:r>
          </a:p>
          <a:p>
            <a:r>
              <a:rPr lang="en-US" sz="3200" dirty="0">
                <a:latin typeface="Consolas"/>
                <a:cs typeface="Consolas"/>
              </a:rPr>
              <a:t>Feb  3 15:18:11 dhcp-47-129 </a:t>
            </a:r>
            <a:r>
              <a:rPr lang="en-US" sz="3200" dirty="0" err="1">
                <a:latin typeface="Consolas"/>
                <a:cs typeface="Consolas"/>
              </a:rPr>
              <a:t>Evernote</a:t>
            </a:r>
            <a:r>
              <a:rPr lang="en-US" sz="3200" dirty="0">
                <a:latin typeface="Consolas"/>
                <a:cs typeface="Consolas"/>
              </a:rPr>
              <a:t>[1140] &lt;Warning&gt;: -[</a:t>
            </a:r>
            <a:r>
              <a:rPr lang="en-US" sz="3200" dirty="0" err="1">
                <a:latin typeface="Consolas"/>
                <a:cs typeface="Consolas"/>
              </a:rPr>
              <a:t>EDAMUser</a:t>
            </a:r>
            <a:r>
              <a:rPr lang="en-US" sz="3200" dirty="0">
                <a:latin typeface="Consolas"/>
                <a:cs typeface="Consolas"/>
              </a:rPr>
              <a:t> read:]: unexpected field ID 17 with type 12.  Skipping.</a:t>
            </a:r>
          </a:p>
          <a:p>
            <a:r>
              <a:rPr lang="en-US" sz="3200" dirty="0">
                <a:latin typeface="Consolas"/>
                <a:cs typeface="Consolas"/>
              </a:rPr>
              <a:t>Feb  3 15:18:11 dhcp-47-129 </a:t>
            </a:r>
            <a:r>
              <a:rPr lang="en-US" sz="3200" dirty="0" err="1">
                <a:latin typeface="Consolas"/>
                <a:cs typeface="Consolas"/>
              </a:rPr>
              <a:t>Evernote</a:t>
            </a:r>
            <a:r>
              <a:rPr lang="en-US" sz="3200" dirty="0">
                <a:latin typeface="Consolas"/>
                <a:cs typeface="Consolas"/>
              </a:rPr>
              <a:t>[1140] &lt;Warning&gt;: -[</a:t>
            </a:r>
            <a:r>
              <a:rPr lang="en-US" sz="3200" dirty="0" err="1">
                <a:latin typeface="Consolas"/>
                <a:cs typeface="Consolas"/>
              </a:rPr>
              <a:t>EDAMSyncState</a:t>
            </a:r>
            <a:r>
              <a:rPr lang="en-US" sz="3200" dirty="0">
                <a:latin typeface="Consolas"/>
                <a:cs typeface="Consolas"/>
              </a:rPr>
              <a:t> read:]: unexpected field ID 5 with type 10.  Skipping.</a:t>
            </a:r>
          </a:p>
          <a:p>
            <a:r>
              <a:rPr lang="en-US" sz="3200" dirty="0">
                <a:latin typeface="Consolas"/>
                <a:cs typeface="Consolas"/>
              </a:rPr>
              <a:t>Feb  3 15:18:49 dhcp-47-129 </a:t>
            </a:r>
            <a:r>
              <a:rPr lang="en-US" sz="3200" dirty="0" err="1">
                <a:latin typeface="Consolas"/>
                <a:cs typeface="Consolas"/>
              </a:rPr>
              <a:t>com.apple.mtmd</a:t>
            </a:r>
            <a:r>
              <a:rPr lang="en-US" sz="3200" dirty="0">
                <a:latin typeface="Consolas"/>
                <a:cs typeface="Consolas"/>
              </a:rPr>
              <a:t>[47] &lt;Notice&gt;: low priority thinning needed for volume Macintosh HD (/) with 18.9 &lt;= 20.0 </a:t>
            </a:r>
            <a:r>
              <a:rPr lang="en-US" sz="3200" dirty="0" err="1">
                <a:latin typeface="Consolas"/>
                <a:cs typeface="Consolas"/>
              </a:rPr>
              <a:t>pct</a:t>
            </a:r>
            <a:r>
              <a:rPr lang="en-US" sz="3200" dirty="0">
                <a:latin typeface="Consolas"/>
                <a:cs typeface="Consolas"/>
              </a:rPr>
              <a:t> free space</a:t>
            </a:r>
            <a:r>
              <a:rPr lang="en-US" sz="4800" dirty="0">
                <a:latin typeface="Consolas"/>
                <a:cs typeface="Consola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26369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1"/>
            <a:ext cx="22775333" cy="12128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Internet of  Things: </a:t>
            </a:r>
            <a:br>
              <a:rPr lang="en-US" dirty="0" smtClean="0"/>
            </a:br>
            <a:r>
              <a:rPr lang="en-US" dirty="0" smtClean="0"/>
              <a:t>Example </a:t>
            </a:r>
            <a:r>
              <a:rPr lang="en-US" dirty="0"/>
              <a:t>M</a:t>
            </a:r>
            <a:r>
              <a:rPr lang="en-US" dirty="0" smtClean="0"/>
              <a:t>easurements</a:t>
            </a:r>
            <a:endParaRPr lang="en-US" dirty="0"/>
          </a:p>
        </p:txBody>
      </p:sp>
      <p:graphicFrame>
        <p:nvGraphicFramePr>
          <p:cNvPr id="155657" name="Object 9"/>
          <p:cNvGraphicFramePr>
            <a:graphicFrameLocks noChangeAspect="1"/>
          </p:cNvGraphicFramePr>
          <p:nvPr>
            <p:extLst/>
          </p:nvPr>
        </p:nvGraphicFramePr>
        <p:xfrm>
          <a:off x="6543888" y="2997201"/>
          <a:ext cx="11134512" cy="4018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Worksheet" r:id="rId4" imgW="8567928" imgH="3672840" progId="Excel.Sheet.8">
                  <p:embed/>
                </p:oleObj>
              </mc:Choice>
              <mc:Fallback>
                <p:oleObj name="Worksheet" r:id="rId4" imgW="8567928" imgH="3672840" progId="Excel.Sheet.8">
                  <p:embed/>
                  <p:pic>
                    <p:nvPicPr>
                      <p:cNvPr id="0" name=""/>
                      <p:cNvPicPr>
                        <a:picLocks noRot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888" y="2997201"/>
                        <a:ext cx="11134512" cy="4018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5658" name="Picture 10" descr="tree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5141562"/>
            <a:ext cx="2990179" cy="622721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659" name="Text Box 11"/>
          <p:cNvSpPr txBox="1">
            <a:spLocks noChangeArrowheads="1"/>
          </p:cNvSpPr>
          <p:nvPr/>
        </p:nvSpPr>
        <p:spPr bwMode="auto">
          <a:xfrm>
            <a:off x="1016001" y="4459540"/>
            <a:ext cx="2653587" cy="60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en-US" sz="3733" b="1" dirty="0">
                <a:solidFill>
                  <a:srgbClr val="0000C9"/>
                </a:solidFill>
                <a:latin typeface="Gill Sans Light"/>
                <a:cs typeface="Gill Sans Light"/>
              </a:rPr>
              <a:t>36meters</a:t>
            </a:r>
          </a:p>
        </p:txBody>
      </p:sp>
      <p:sp>
        <p:nvSpPr>
          <p:cNvPr id="155660" name="Line 12"/>
          <p:cNvSpPr>
            <a:spLocks noChangeShapeType="1"/>
          </p:cNvSpPr>
          <p:nvPr/>
        </p:nvSpPr>
        <p:spPr bwMode="auto">
          <a:xfrm>
            <a:off x="3872788" y="9209635"/>
            <a:ext cx="55847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4267">
              <a:latin typeface="Gill Sans Light"/>
              <a:cs typeface="Gill Sans Light"/>
            </a:endParaRPr>
          </a:p>
        </p:txBody>
      </p:sp>
      <p:sp>
        <p:nvSpPr>
          <p:cNvPr id="155661" name="Text Box 13"/>
          <p:cNvSpPr txBox="1">
            <a:spLocks noChangeArrowheads="1"/>
          </p:cNvSpPr>
          <p:nvPr/>
        </p:nvSpPr>
        <p:spPr bwMode="auto">
          <a:xfrm>
            <a:off x="3085491" y="5289827"/>
            <a:ext cx="2355132" cy="60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en-US" sz="3733" b="1" dirty="0">
                <a:solidFill>
                  <a:srgbClr val="0000C9"/>
                </a:solidFill>
                <a:latin typeface="Gill Sans Light"/>
                <a:cs typeface="Gill Sans Light"/>
              </a:rPr>
              <a:t>33m: 111</a:t>
            </a:r>
          </a:p>
        </p:txBody>
      </p:sp>
      <p:sp>
        <p:nvSpPr>
          <p:cNvPr id="155662" name="Text Box 14"/>
          <p:cNvSpPr txBox="1">
            <a:spLocks noChangeArrowheads="1"/>
          </p:cNvSpPr>
          <p:nvPr/>
        </p:nvSpPr>
        <p:spPr bwMode="auto">
          <a:xfrm>
            <a:off x="3085491" y="5882896"/>
            <a:ext cx="2355132" cy="60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en-US" sz="3733" b="1" dirty="0">
                <a:solidFill>
                  <a:srgbClr val="0000C9"/>
                </a:solidFill>
                <a:latin typeface="Gill Sans Light"/>
                <a:cs typeface="Gill Sans Light"/>
              </a:rPr>
              <a:t>32m: 110</a:t>
            </a:r>
          </a:p>
        </p:txBody>
      </p:sp>
      <p:sp>
        <p:nvSpPr>
          <p:cNvPr id="155663" name="Text Box 15"/>
          <p:cNvSpPr txBox="1">
            <a:spLocks noChangeArrowheads="1"/>
          </p:cNvSpPr>
          <p:nvPr/>
        </p:nvSpPr>
        <p:spPr bwMode="auto">
          <a:xfrm>
            <a:off x="3085491" y="6627320"/>
            <a:ext cx="4346062" cy="60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en-US" sz="3733" b="1" dirty="0">
                <a:solidFill>
                  <a:srgbClr val="0000C9"/>
                </a:solidFill>
                <a:latin typeface="Gill Sans Light"/>
                <a:cs typeface="Gill Sans Light"/>
              </a:rPr>
              <a:t>30m: 109,108,107</a:t>
            </a:r>
          </a:p>
        </p:txBody>
      </p:sp>
      <p:sp>
        <p:nvSpPr>
          <p:cNvPr id="155664" name="Text Box 16"/>
          <p:cNvSpPr txBox="1">
            <a:spLocks noChangeArrowheads="1"/>
          </p:cNvSpPr>
          <p:nvPr/>
        </p:nvSpPr>
        <p:spPr bwMode="auto">
          <a:xfrm>
            <a:off x="3085491" y="7807277"/>
            <a:ext cx="4346062" cy="60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en-US" sz="3733" b="1" dirty="0">
                <a:solidFill>
                  <a:srgbClr val="0000C9"/>
                </a:solidFill>
                <a:latin typeface="Gill Sans Light"/>
                <a:cs typeface="Gill Sans Light"/>
              </a:rPr>
              <a:t>20m: 106,105,104</a:t>
            </a:r>
          </a:p>
        </p:txBody>
      </p:sp>
      <p:sp>
        <p:nvSpPr>
          <p:cNvPr id="155665" name="Text Box 17"/>
          <p:cNvSpPr txBox="1">
            <a:spLocks noChangeArrowheads="1"/>
          </p:cNvSpPr>
          <p:nvPr/>
        </p:nvSpPr>
        <p:spPr bwMode="auto">
          <a:xfrm>
            <a:off x="2899331" y="9293035"/>
            <a:ext cx="4631396" cy="60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</a:pPr>
            <a:r>
              <a:rPr lang="en-US" sz="3733" b="1" dirty="0">
                <a:solidFill>
                  <a:srgbClr val="0000C9"/>
                </a:solidFill>
                <a:latin typeface="Gill Sans Light"/>
                <a:cs typeface="Gill Sans Light"/>
              </a:rPr>
              <a:t>10m: 103, 102, 101</a:t>
            </a:r>
          </a:p>
        </p:txBody>
      </p:sp>
      <p:sp>
        <p:nvSpPr>
          <p:cNvPr id="155666" name="Line 18"/>
          <p:cNvSpPr>
            <a:spLocks noChangeShapeType="1"/>
          </p:cNvSpPr>
          <p:nvPr/>
        </p:nvSpPr>
        <p:spPr bwMode="auto">
          <a:xfrm>
            <a:off x="3872788" y="7819632"/>
            <a:ext cx="55847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4267">
              <a:latin typeface="Gill Sans Light"/>
              <a:cs typeface="Gill Sans Light"/>
            </a:endParaRPr>
          </a:p>
        </p:txBody>
      </p:sp>
      <p:sp>
        <p:nvSpPr>
          <p:cNvPr id="155667" name="Line 19"/>
          <p:cNvSpPr>
            <a:spLocks noChangeShapeType="1"/>
          </p:cNvSpPr>
          <p:nvPr/>
        </p:nvSpPr>
        <p:spPr bwMode="auto">
          <a:xfrm>
            <a:off x="3872788" y="6516120"/>
            <a:ext cx="55847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4267">
              <a:latin typeface="Gill Sans Light"/>
              <a:cs typeface="Gill Sans Light"/>
            </a:endParaRPr>
          </a:p>
        </p:txBody>
      </p:sp>
      <p:sp>
        <p:nvSpPr>
          <p:cNvPr id="155668" name="Line 20"/>
          <p:cNvSpPr>
            <a:spLocks noChangeShapeType="1"/>
          </p:cNvSpPr>
          <p:nvPr/>
        </p:nvSpPr>
        <p:spPr bwMode="auto">
          <a:xfrm>
            <a:off x="3872788" y="5907605"/>
            <a:ext cx="55847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4267">
              <a:latin typeface="Gill Sans Light"/>
              <a:cs typeface="Gill Sans Light"/>
            </a:endParaRPr>
          </a:p>
        </p:txBody>
      </p:sp>
      <p:sp>
        <p:nvSpPr>
          <p:cNvPr id="155669" name="Line 21"/>
          <p:cNvSpPr>
            <a:spLocks noChangeShapeType="1"/>
          </p:cNvSpPr>
          <p:nvPr/>
        </p:nvSpPr>
        <p:spPr bwMode="auto">
          <a:xfrm>
            <a:off x="3872788" y="5388672"/>
            <a:ext cx="55847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4267">
              <a:latin typeface="Gill Sans Light"/>
              <a:cs typeface="Gill Sans Light"/>
            </a:endParaRPr>
          </a:p>
        </p:txBody>
      </p:sp>
      <p:graphicFrame>
        <p:nvGraphicFramePr>
          <p:cNvPr id="155670" name="Object 22"/>
          <p:cNvGraphicFramePr>
            <a:graphicFrameLocks noChangeAspect="1"/>
          </p:cNvGraphicFramePr>
          <p:nvPr>
            <p:extLst/>
          </p:nvPr>
        </p:nvGraphicFramePr>
        <p:xfrm>
          <a:off x="6438591" y="7519784"/>
          <a:ext cx="11198323" cy="4824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Worksheet" r:id="rId7" imgW="9150096" imgH="4623816" progId="Excel.Sheet.8">
                  <p:embed/>
                </p:oleObj>
              </mc:Choice>
              <mc:Fallback>
                <p:oleObj name="Worksheet" r:id="rId7" imgW="9150096" imgH="4623816" progId="Excel.Sheet.8">
                  <p:embed/>
                  <p:pic>
                    <p:nvPicPr>
                      <p:cNvPr id="0" name=""/>
                      <p:cNvPicPr>
                        <a:picLocks noRot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8591" y="7519784"/>
                        <a:ext cx="11198323" cy="4824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9600" y="11531600"/>
            <a:ext cx="9956800" cy="25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3" b="1" dirty="0">
                <a:latin typeface="Gill Sans Light"/>
                <a:cs typeface="Gill Sans Light"/>
              </a:rPr>
              <a:t>Redwood tree humidity and temperature at various heights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0000" y="989539"/>
            <a:ext cx="3386667" cy="4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14803"/>
      </p:ext>
    </p:extLst>
  </p:cSld>
  <p:clrMapOvr>
    <a:masterClrMapping/>
  </p:clrMapOvr>
  <p:transition advTm="194432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</a:t>
            </a:r>
            <a:r>
              <a:rPr lang="en-US" dirty="0" smtClean="0"/>
              <a:t> Things: RFID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400" dirty="0"/>
              <a:t>California </a:t>
            </a:r>
            <a:r>
              <a:rPr lang="en-US" sz="6400" dirty="0" err="1"/>
              <a:t>FasTrak</a:t>
            </a:r>
            <a:r>
              <a:rPr lang="en-US" sz="6400" dirty="0"/>
              <a:t> Electronic Toll Collection transponder</a:t>
            </a:r>
          </a:p>
          <a:p>
            <a:r>
              <a:rPr lang="en-US" sz="6400" dirty="0"/>
              <a:t>Used to pay tolls</a:t>
            </a:r>
          </a:p>
          <a:p>
            <a:r>
              <a:rPr lang="en-US" sz="6400" dirty="0"/>
              <a:t>Collected data </a:t>
            </a:r>
            <a:br>
              <a:rPr lang="en-US" sz="6400" dirty="0"/>
            </a:br>
            <a:r>
              <a:rPr lang="en-US" sz="6400" dirty="0"/>
              <a:t>also used for</a:t>
            </a:r>
            <a:br>
              <a:rPr lang="en-US" sz="6400" dirty="0"/>
            </a:br>
            <a:r>
              <a:rPr lang="en-US" sz="6400" dirty="0"/>
              <a:t>traffic reporting</a:t>
            </a:r>
          </a:p>
          <a:p>
            <a:pPr lvl="1"/>
            <a:r>
              <a:rPr lang="en-US" sz="5333" dirty="0">
                <a:hlinkClick r:id="rId3"/>
              </a:rPr>
              <a:t>http://www.511.org/</a:t>
            </a:r>
            <a:r>
              <a:rPr lang="en-US" sz="5333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068" y="4656667"/>
            <a:ext cx="7924800" cy="52620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954001"/>
            <a:ext cx="5416868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33" dirty="0">
                <a:latin typeface="Gill Sans Light"/>
                <a:cs typeface="Gill Sans Light"/>
                <a:hlinkClick r:id="rId5"/>
              </a:rPr>
              <a:t>http://en.wikipedia.org/wiki/FasTrak</a:t>
            </a:r>
            <a:r>
              <a:rPr lang="en-US" sz="2933" dirty="0"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607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 Farms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3048000"/>
            <a:ext cx="12700000" cy="762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50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ctrTitle"/>
          </p:nvPr>
        </p:nvSpPr>
        <p:spPr>
          <a:xfrm>
            <a:off x="4057054" y="4431988"/>
            <a:ext cx="16269892" cy="385542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What is Machine Learning?</a:t>
            </a:r>
          </a:p>
        </p:txBody>
      </p:sp>
      <p:grpSp>
        <p:nvGrpSpPr>
          <p:cNvPr id="577" name="Group 577"/>
          <p:cNvGrpSpPr/>
          <p:nvPr/>
        </p:nvGrpSpPr>
        <p:grpSpPr>
          <a:xfrm>
            <a:off x="721502" y="10774853"/>
            <a:ext cx="22964280" cy="2345115"/>
            <a:chOff x="0" y="0"/>
            <a:chExt cx="22964278" cy="2345114"/>
          </a:xfrm>
        </p:grpSpPr>
        <p:pic>
          <p:nvPicPr>
            <p:cNvPr id="572" name="CS190.1x_Banner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49064" cy="2345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6" name="Group 576"/>
            <p:cNvGrpSpPr/>
            <p:nvPr/>
          </p:nvGrpSpPr>
          <p:grpSpPr>
            <a:xfrm>
              <a:off x="17758835" y="0"/>
              <a:ext cx="5205444" cy="2252501"/>
              <a:chOff x="0" y="0"/>
              <a:chExt cx="5205443" cy="2252500"/>
            </a:xfrm>
          </p:grpSpPr>
          <p:pic>
            <p:nvPicPr>
              <p:cNvPr id="573" name="image1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472901"/>
                <a:ext cx="5205444" cy="779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4" name="image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98650" y="0"/>
                <a:ext cx="2860549" cy="9954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5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837371" y="20682"/>
                <a:ext cx="1342197" cy="10683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1" y="3200400"/>
            <a:ext cx="20353866" cy="10515600"/>
          </a:xfrm>
        </p:spPr>
        <p:txBody>
          <a:bodyPr>
            <a:noAutofit/>
          </a:bodyPr>
          <a:lstStyle/>
          <a:p>
            <a:pPr fontAlgn="base"/>
            <a:r>
              <a:rPr lang="en-US" sz="6600" dirty="0"/>
              <a:t>This course examines the current emerging Big Data Frameworks with focus on System and Applications.</a:t>
            </a:r>
          </a:p>
          <a:p>
            <a:pPr lvl="1" fontAlgn="base"/>
            <a:r>
              <a:rPr lang="en-US" sz="6600" dirty="0"/>
              <a:t>We begin with an </a:t>
            </a:r>
            <a:r>
              <a:rPr lang="en-US" sz="6600" dirty="0" smtClean="0"/>
              <a:t>overview on Big data and machine learning preliminaries</a:t>
            </a:r>
            <a:r>
              <a:rPr lang="en-US" sz="6600" dirty="0" smtClean="0"/>
              <a:t>.</a:t>
            </a:r>
          </a:p>
          <a:p>
            <a:pPr lvl="3" fontAlgn="base"/>
            <a:r>
              <a:rPr lang="en-US" sz="6600" dirty="0" smtClean="0"/>
              <a:t>Then </a:t>
            </a:r>
            <a:r>
              <a:rPr lang="en-US" sz="6600" dirty="0"/>
              <a:t>we emphasize Berkeley Data Analysis Stack - Spark</a:t>
            </a:r>
            <a:r>
              <a:rPr lang="en-US" sz="6600" dirty="0" smtClean="0"/>
              <a:t>,</a:t>
            </a:r>
          </a:p>
          <a:p>
            <a:pPr lvl="3" fontAlgn="base"/>
            <a:r>
              <a:rPr lang="en-US" sz="6600" dirty="0" smtClean="0"/>
              <a:t>Spark Programming Model</a:t>
            </a:r>
            <a:r>
              <a:rPr lang="en-US" sz="6600" dirty="0" smtClean="0"/>
              <a:t> </a:t>
            </a:r>
          </a:p>
          <a:p>
            <a:pPr lvl="3" fontAlgn="base"/>
            <a:r>
              <a:rPr lang="en-US" sz="6600" dirty="0" smtClean="0"/>
              <a:t>Distributed </a:t>
            </a:r>
            <a:r>
              <a:rPr lang="en-US" sz="6600" dirty="0"/>
              <a:t>File System and Scheduling</a:t>
            </a:r>
            <a:r>
              <a:rPr lang="en-US" sz="6600" dirty="0" smtClean="0"/>
              <a:t>,</a:t>
            </a:r>
          </a:p>
          <a:p>
            <a:pPr lvl="3" fontAlgn="base"/>
            <a:r>
              <a:rPr lang="en-US" sz="6600" dirty="0" smtClean="0"/>
              <a:t>Streaming</a:t>
            </a:r>
            <a:r>
              <a:rPr lang="en-US" sz="6600" dirty="0"/>
              <a:t>, and machine learning.</a:t>
            </a:r>
          </a:p>
          <a:p>
            <a:r>
              <a:rPr lang="en-US" sz="6600" dirty="0"/>
              <a:t/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171250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1910509" y="3359150"/>
            <a:ext cx="20547496" cy="9829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algn="ctr" defTabSz="642937">
              <a:spcBef>
                <a:spcPts val="500"/>
              </a:spcBef>
              <a:buClr>
                <a:srgbClr val="000000"/>
              </a:buClr>
              <a:defRPr sz="5600">
                <a:solidFill>
                  <a:srgbClr val="0433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Constructing and studying methods that learn from and make predictions on data</a:t>
            </a:r>
            <a:br/>
            <a:endParaRPr/>
          </a:p>
          <a:p>
            <a:pPr defTabSz="642937">
              <a:spcBef>
                <a:spcPts val="500"/>
              </a:spcBef>
              <a:buClr>
                <a:srgbClr val="000000"/>
              </a:buClr>
              <a:defRPr sz="5600">
                <a:solidFill>
                  <a:srgbClr val="0433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defTabSz="642937">
              <a:spcBef>
                <a:spcPts val="500"/>
              </a:spcBef>
              <a:buClr>
                <a:srgbClr val="000000"/>
              </a:buClr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Broad area involving tools and ideas from various domains</a:t>
            </a:r>
          </a:p>
          <a:p>
            <a:pPr marL="1111250" lvl="1" indent="-793750" defTabSz="642937">
              <a:spcBef>
                <a:spcPts val="500"/>
              </a:spcBef>
              <a:buClr>
                <a:srgbClr val="000000"/>
              </a:buClr>
              <a:buSzPct val="125000"/>
              <a:buChar char="•"/>
              <a:defRPr sz="5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000000"/>
                </a:solidFill>
              </a:rPr>
              <a:t>Computer Science</a:t>
            </a:r>
          </a:p>
          <a:p>
            <a:pPr marL="1111250" lvl="1" indent="-793750" defTabSz="642937">
              <a:spcBef>
                <a:spcPts val="500"/>
              </a:spcBef>
              <a:buClr>
                <a:srgbClr val="000000"/>
              </a:buClr>
              <a:buSzPct val="125000"/>
              <a:buChar char="•"/>
              <a:defRPr sz="5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000000"/>
                </a:solidFill>
              </a:rPr>
              <a:t>Probability and Statistics </a:t>
            </a:r>
          </a:p>
          <a:p>
            <a:pPr marL="1111250" lvl="1" indent="-793750" defTabSz="642937">
              <a:spcBef>
                <a:spcPts val="500"/>
              </a:spcBef>
              <a:buClr>
                <a:srgbClr val="000000"/>
              </a:buClr>
              <a:buSzPct val="125000"/>
              <a:buChar char="•"/>
              <a:defRPr sz="5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000000"/>
                </a:solidFill>
              </a:rPr>
              <a:t>Optimization</a:t>
            </a:r>
          </a:p>
          <a:p>
            <a:pPr marL="1111250" lvl="1" indent="-793750" defTabSz="642937">
              <a:spcBef>
                <a:spcPts val="500"/>
              </a:spcBef>
              <a:buClr>
                <a:srgbClr val="000000"/>
              </a:buClr>
              <a:buSzPct val="125000"/>
              <a:buChar char="•"/>
              <a:defRPr sz="5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000000"/>
                </a:solidFill>
              </a:rPr>
              <a:t>Linear Algebra</a:t>
            </a:r>
          </a:p>
        </p:txBody>
      </p:sp>
      <p:sp>
        <p:nvSpPr>
          <p:cNvPr id="580" name="Shape 580"/>
          <p:cNvSpPr>
            <a:spLocks noGrp="1"/>
          </p:cNvSpPr>
          <p:nvPr>
            <p:ph type="title"/>
          </p:nvPr>
        </p:nvSpPr>
        <p:spPr>
          <a:xfrm>
            <a:off x="6265793" y="644535"/>
            <a:ext cx="11852414" cy="1741449"/>
          </a:xfrm>
          <a:prstGeom prst="rect">
            <a:avLst/>
          </a:prstGeom>
        </p:spPr>
        <p:txBody>
          <a:bodyPr/>
          <a:lstStyle>
            <a:lvl1pPr algn="ctr" defTabSz="642937">
              <a:defRPr sz="8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 Definition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1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/>
          </p:cNvSpPr>
          <p:nvPr>
            <p:ph type="title"/>
          </p:nvPr>
        </p:nvSpPr>
        <p:spPr>
          <a:xfrm>
            <a:off x="6265793" y="644535"/>
            <a:ext cx="11852414" cy="1741449"/>
          </a:xfrm>
          <a:prstGeom prst="rect">
            <a:avLst/>
          </a:prstGeom>
        </p:spPr>
        <p:txBody>
          <a:bodyPr/>
          <a:lstStyle>
            <a:lvl1pPr algn="ctr" defTabSz="642937">
              <a:defRPr sz="8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Some Examples</a:t>
            </a:r>
          </a:p>
        </p:txBody>
      </p:sp>
      <p:pic>
        <p:nvPicPr>
          <p:cNvPr id="583" name="email-29853_12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6774" y="6899808"/>
            <a:ext cx="1715850" cy="1697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Protein_fold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4767" y="8928704"/>
            <a:ext cx="3833865" cy="16970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9" name="Group 589"/>
          <p:cNvGrpSpPr/>
          <p:nvPr/>
        </p:nvGrpSpPr>
        <p:grpSpPr>
          <a:xfrm>
            <a:off x="19054767" y="2304910"/>
            <a:ext cx="3250014" cy="2126042"/>
            <a:chOff x="-69850" y="0"/>
            <a:chExt cx="3250013" cy="2126040"/>
          </a:xfrm>
        </p:grpSpPr>
        <p:pic>
          <p:nvPicPr>
            <p:cNvPr id="585" name="people-279457_1280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37" y="0"/>
              <a:ext cx="3179127" cy="2126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6" name="Picture 58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69850" y="159488"/>
              <a:ext cx="909886" cy="908386"/>
            </a:xfrm>
            <a:prstGeom prst="rect">
              <a:avLst/>
            </a:prstGeom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87" name="Picture 586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19571" y="320223"/>
              <a:ext cx="854076" cy="854076"/>
            </a:xfrm>
            <a:prstGeom prst="rect">
              <a:avLst/>
            </a:prstGeom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88" name="Picture 587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80431" y="909582"/>
              <a:ext cx="854076" cy="854076"/>
            </a:xfrm>
            <a:prstGeom prst="rect">
              <a:avLst/>
            </a:prstGeom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590" name="social-media-552411_1920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366334" y="4648465"/>
            <a:ext cx="2823729" cy="199573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Shape 591"/>
          <p:cNvSpPr/>
          <p:nvPr/>
        </p:nvSpPr>
        <p:spPr>
          <a:xfrm>
            <a:off x="2388659" y="2759747"/>
            <a:ext cx="16443542" cy="10683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lnSpcReduction="10000"/>
          </a:bodyPr>
          <a:lstStyle/>
          <a:p>
            <a:pPr defTabSz="642937">
              <a:lnSpc>
                <a:spcPct val="200000"/>
              </a:lnSpc>
              <a:spcBef>
                <a:spcPts val="4000"/>
              </a:spcBef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Face recognition</a:t>
            </a:r>
          </a:p>
          <a:p>
            <a:pPr defTabSz="642937">
              <a:lnSpc>
                <a:spcPct val="200000"/>
              </a:lnSpc>
              <a:spcBef>
                <a:spcPts val="4000"/>
              </a:spcBef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Link prediction</a:t>
            </a:r>
          </a:p>
          <a:p>
            <a:pPr defTabSz="642937">
              <a:lnSpc>
                <a:spcPct val="200000"/>
              </a:lnSpc>
              <a:spcBef>
                <a:spcPts val="4000"/>
              </a:spcBef>
              <a:buClr>
                <a:srgbClr val="000000"/>
              </a:buClr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Text or document classification, e.g., spam detection</a:t>
            </a:r>
          </a:p>
          <a:p>
            <a:pPr defTabSz="642937">
              <a:lnSpc>
                <a:spcPct val="200000"/>
              </a:lnSpc>
              <a:spcBef>
                <a:spcPts val="4000"/>
              </a:spcBef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Protein structure prediction</a:t>
            </a:r>
          </a:p>
          <a:p>
            <a:pPr defTabSz="642937">
              <a:lnSpc>
                <a:spcPct val="200000"/>
              </a:lnSpc>
              <a:spcBef>
                <a:spcPts val="4000"/>
              </a:spcBef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Games, e.g., Backgammon or Jeopardy</a:t>
            </a:r>
          </a:p>
        </p:txBody>
      </p:sp>
      <p:pic>
        <p:nvPicPr>
          <p:cNvPr id="592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145949" y="10957601"/>
            <a:ext cx="3264501" cy="2126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" grpId="4" animBg="1" advAuto="0"/>
      <p:bldP spid="584" grpId="5" animBg="1" advAuto="0"/>
      <p:bldP spid="589" grpId="2" animBg="1" advAuto="0"/>
      <p:bldP spid="590" grpId="3" animBg="1" advAuto="0"/>
      <p:bldP spid="591" grpId="1" build="p" bldLvl="5" animBg="1" advAuto="0"/>
      <p:bldP spid="592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/>
        </p:nvSpPr>
        <p:spPr>
          <a:xfrm>
            <a:off x="448387" y="3486150"/>
            <a:ext cx="23757784" cy="10482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defTabSz="642937">
              <a:spcBef>
                <a:spcPts val="4000"/>
              </a:spcBef>
              <a:buClr>
                <a:srgbClr val="000000"/>
              </a:buClr>
              <a:defRPr sz="560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Observations</a:t>
            </a:r>
            <a:r>
              <a:t>.</a:t>
            </a:r>
            <a:r>
              <a:rPr i="0"/>
              <a:t> Items or entities used for learning or evaluation, e.g., emails</a:t>
            </a:r>
          </a:p>
          <a:p>
            <a:pPr defTabSz="642937">
              <a:spcBef>
                <a:spcPts val="4000"/>
              </a:spcBef>
              <a:buClr>
                <a:srgbClr val="000000"/>
              </a:buClr>
              <a:defRPr sz="560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Features</a:t>
            </a:r>
            <a:r>
              <a:t>.</a:t>
            </a:r>
            <a:r>
              <a:rPr i="0"/>
              <a:t> Attributes (typically numeric) used to represent an observation, e.g., length, date, presence of keywords</a:t>
            </a:r>
          </a:p>
          <a:p>
            <a:pPr defTabSz="642937">
              <a:spcBef>
                <a:spcPts val="4000"/>
              </a:spcBef>
              <a:buClr>
                <a:srgbClr val="000000"/>
              </a:buClr>
              <a:defRPr sz="560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Labels</a:t>
            </a:r>
            <a:r>
              <a:t>.</a:t>
            </a:r>
            <a:r>
              <a:rPr i="0"/>
              <a:t> Values / categories assigned to observations, e.g., </a:t>
            </a:r>
            <a:r>
              <a:rPr>
                <a:solidFill>
                  <a:srgbClr val="FF2600"/>
                </a:solidFill>
              </a:rPr>
              <a:t>spam</a:t>
            </a:r>
            <a:r>
              <a:t>, </a:t>
            </a:r>
            <a:r>
              <a:rPr>
                <a:solidFill>
                  <a:srgbClr val="0433FF"/>
                </a:solidFill>
              </a:rPr>
              <a:t>not-spam</a:t>
            </a:r>
            <a:endParaRPr i="0"/>
          </a:p>
          <a:p>
            <a:pPr defTabSz="584200">
              <a:spcBef>
                <a:spcPts val="1000"/>
              </a:spcBef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Training and Test Data</a:t>
            </a:r>
            <a:r>
              <a:t>. Observations used to train and evaluate a learning algorithm, e.g., a set of emails along with their labels</a:t>
            </a:r>
          </a:p>
          <a:p>
            <a:pPr marL="793750" lvl="1" indent="-793750" defTabSz="584200">
              <a:spcBef>
                <a:spcPts val="1000"/>
              </a:spcBef>
              <a:buSzPct val="125000"/>
              <a:buFont typeface="Zapf Dingbats"/>
              <a:buChar char="•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Training data is given to the algorithm for training</a:t>
            </a:r>
          </a:p>
          <a:p>
            <a:pPr marL="793750" lvl="1" indent="-793750" defTabSz="584200">
              <a:spcBef>
                <a:spcPts val="1000"/>
              </a:spcBef>
              <a:buSzPct val="125000"/>
              <a:buFont typeface="Zapf Dingbats"/>
              <a:buChar char="•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Test data is withheld at train time</a:t>
            </a:r>
          </a:p>
        </p:txBody>
      </p:sp>
      <p:sp>
        <p:nvSpPr>
          <p:cNvPr id="595" name="Shape 595"/>
          <p:cNvSpPr>
            <a:spLocks noGrp="1"/>
          </p:cNvSpPr>
          <p:nvPr>
            <p:ph type="title"/>
          </p:nvPr>
        </p:nvSpPr>
        <p:spPr>
          <a:xfrm>
            <a:off x="6265793" y="644535"/>
            <a:ext cx="11852414" cy="1741449"/>
          </a:xfrm>
          <a:prstGeom prst="rect">
            <a:avLst/>
          </a:prstGeom>
        </p:spPr>
        <p:txBody>
          <a:bodyPr/>
          <a:lstStyle>
            <a:lvl1pPr algn="ctr" defTabSz="642937">
              <a:defRPr sz="8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Terminology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/>
          </p:cNvSpPr>
          <p:nvPr>
            <p:ph type="title"/>
          </p:nvPr>
        </p:nvSpPr>
        <p:spPr>
          <a:xfrm>
            <a:off x="4360793" y="644535"/>
            <a:ext cx="16093890" cy="1741449"/>
          </a:xfrm>
          <a:prstGeom prst="rect">
            <a:avLst/>
          </a:prstGeom>
        </p:spPr>
        <p:txBody>
          <a:bodyPr/>
          <a:lstStyle>
            <a:lvl1pPr algn="ctr" defTabSz="642937">
              <a:defRPr sz="8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Two Common Learning Settings</a:t>
            </a:r>
          </a:p>
        </p:txBody>
      </p:sp>
      <p:sp>
        <p:nvSpPr>
          <p:cNvPr id="598" name="Shape 598"/>
          <p:cNvSpPr/>
          <p:nvPr/>
        </p:nvSpPr>
        <p:spPr>
          <a:xfrm>
            <a:off x="659606" y="3740150"/>
            <a:ext cx="23241749" cy="859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defTabSz="642937">
              <a:spcBef>
                <a:spcPts val="1000"/>
              </a:spcBef>
              <a:buClr>
                <a:srgbClr val="000000"/>
              </a:buClr>
              <a:defRPr sz="560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Supervised learning</a:t>
            </a:r>
            <a:r>
              <a:rPr i="0"/>
              <a:t>. Learning from labeled observations</a:t>
            </a:r>
          </a:p>
          <a:p>
            <a:pPr marL="793750" lvl="1" indent="-793750" defTabSz="584200">
              <a:spcBef>
                <a:spcPts val="700"/>
              </a:spcBef>
              <a:buSzPct val="125000"/>
              <a:buFont typeface="Zapf Dingbats"/>
              <a:buChar char="•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Labels ‘teach’ algorithm to learn mapping from observations to labels</a:t>
            </a:r>
          </a:p>
          <a:p>
            <a:pPr defTabSz="642937">
              <a:spcBef>
                <a:spcPts val="1000"/>
              </a:spcBef>
              <a:buClr>
                <a:srgbClr val="000000"/>
              </a:buClr>
              <a:defRPr sz="560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0"/>
              <a:t/>
            </a:r>
            <a:br>
              <a:rPr i="0"/>
            </a:br>
            <a:r>
              <a:rPr i="0"/>
              <a:t/>
            </a:r>
            <a:br>
              <a:rPr i="0"/>
            </a:b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Unsupervised learning</a:t>
            </a:r>
            <a:r>
              <a:t>.</a:t>
            </a:r>
            <a:r>
              <a:rPr i="0"/>
              <a:t> Learning from unlabeled observations</a:t>
            </a:r>
          </a:p>
          <a:p>
            <a:pPr marL="793750" lvl="1" indent="-793750" defTabSz="584200">
              <a:spcBef>
                <a:spcPts val="1000"/>
              </a:spcBef>
              <a:buSzPct val="125000"/>
              <a:buFont typeface="Zapf Dingbats"/>
              <a:buChar char="•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Learning algorithm must find latent structure from features alone</a:t>
            </a:r>
          </a:p>
          <a:p>
            <a:pPr marL="793750" lvl="1" indent="-793750" defTabSz="584200">
              <a:spcBef>
                <a:spcPts val="1000"/>
              </a:spcBef>
              <a:buSzPct val="125000"/>
              <a:buFont typeface="Zapf Dingbats"/>
              <a:buChar char="•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Can be goal in itself (discover hidden patterns, exploratory data analysis)</a:t>
            </a:r>
          </a:p>
          <a:p>
            <a:pPr marL="793750" lvl="1" indent="-793750" defTabSz="584200">
              <a:spcBef>
                <a:spcPts val="1000"/>
              </a:spcBef>
              <a:buSzPct val="125000"/>
              <a:buFont typeface="Zapf Dingbats"/>
              <a:buChar char="•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Can be means to an end (preprocessing for supervised task)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/>
          </p:cNvSpPr>
          <p:nvPr>
            <p:ph type="title"/>
          </p:nvPr>
        </p:nvSpPr>
        <p:spPr>
          <a:xfrm>
            <a:off x="4360793" y="644535"/>
            <a:ext cx="16093890" cy="1741449"/>
          </a:xfrm>
          <a:prstGeom prst="rect">
            <a:avLst/>
          </a:prstGeom>
        </p:spPr>
        <p:txBody>
          <a:bodyPr/>
          <a:lstStyle>
            <a:lvl1pPr algn="ctr" defTabSz="642937">
              <a:defRPr sz="8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Examples of Supervised Learning</a:t>
            </a:r>
          </a:p>
        </p:txBody>
      </p:sp>
      <p:sp>
        <p:nvSpPr>
          <p:cNvPr id="601" name="Shape 601"/>
          <p:cNvSpPr/>
          <p:nvPr/>
        </p:nvSpPr>
        <p:spPr>
          <a:xfrm>
            <a:off x="1371362" y="3600450"/>
            <a:ext cx="22053509" cy="871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defTabSz="642937">
              <a:spcBef>
                <a:spcPts val="500"/>
              </a:spcBef>
              <a:buClr>
                <a:srgbClr val="000000"/>
              </a:buClr>
              <a:defRPr sz="560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Classification</a:t>
            </a:r>
            <a:r>
              <a:t>. </a:t>
            </a:r>
            <a:r>
              <a:rPr i="0"/>
              <a:t>Assign a category to each item, e.g., spam detection</a:t>
            </a:r>
          </a:p>
          <a:p>
            <a:pPr marL="793750" lvl="1" indent="-793750" defTabSz="584200">
              <a:spcBef>
                <a:spcPts val="700"/>
              </a:spcBef>
              <a:buSzPct val="125000"/>
              <a:buFont typeface="Zapf Dingbats"/>
              <a:buChar char="•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Categories are discrete</a:t>
            </a:r>
          </a:p>
          <a:p>
            <a:pPr marL="793750" lvl="1" indent="-793750" defTabSz="584200">
              <a:spcBef>
                <a:spcPts val="700"/>
              </a:spcBef>
              <a:buSzPct val="125000"/>
              <a:buFont typeface="Zapf Dingbats"/>
              <a:buChar char="•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Generally no notion of ‘closeness’ in multi-class setting</a:t>
            </a:r>
            <a:br/>
            <a:r>
              <a:t/>
            </a:r>
            <a:br/>
            <a:endParaRPr/>
          </a:p>
          <a:p>
            <a:pPr defTabSz="642937">
              <a:spcBef>
                <a:spcPts val="500"/>
              </a:spcBef>
              <a:buClr>
                <a:srgbClr val="000000"/>
              </a:buClr>
              <a:defRPr sz="560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Regression</a:t>
            </a:r>
            <a:r>
              <a:t>.</a:t>
            </a:r>
            <a:r>
              <a:rPr i="0"/>
              <a:t> Predict a real value for each item, e.g., stock prices</a:t>
            </a:r>
          </a:p>
          <a:p>
            <a:pPr marL="793750" lvl="1" indent="-793750" defTabSz="584200">
              <a:spcBef>
                <a:spcPts val="700"/>
              </a:spcBef>
              <a:buSzPct val="125000"/>
              <a:buFont typeface="Zapf Dingbats"/>
              <a:buChar char="•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Labels are continuous</a:t>
            </a:r>
          </a:p>
          <a:p>
            <a:pPr marL="793750" lvl="1" indent="-793750" defTabSz="584200">
              <a:spcBef>
                <a:spcPts val="700"/>
              </a:spcBef>
              <a:buSzPct val="125000"/>
              <a:buFont typeface="Zapf Dingbats"/>
              <a:buChar char="•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Can define ‘closeness’ when comparing prediction with label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1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4360793" y="644535"/>
            <a:ext cx="16093890" cy="1741449"/>
          </a:xfrm>
          <a:prstGeom prst="rect">
            <a:avLst/>
          </a:prstGeom>
        </p:spPr>
        <p:txBody>
          <a:bodyPr/>
          <a:lstStyle>
            <a:lvl1pPr algn="ctr" defTabSz="604361">
              <a:defRPr sz="8083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Examples of Unsupervised Learning</a:t>
            </a:r>
          </a:p>
        </p:txBody>
      </p:sp>
      <p:sp>
        <p:nvSpPr>
          <p:cNvPr id="604" name="Shape 604"/>
          <p:cNvSpPr/>
          <p:nvPr/>
        </p:nvSpPr>
        <p:spPr>
          <a:xfrm>
            <a:off x="1231106" y="4108450"/>
            <a:ext cx="22101114" cy="7203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defTabSz="642937">
              <a:spcBef>
                <a:spcPts val="500"/>
              </a:spcBef>
              <a:buClr>
                <a:srgbClr val="000000"/>
              </a:buClr>
              <a:defRPr sz="560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  <a:r>
              <a:t>.</a:t>
            </a:r>
            <a:r>
              <a:rPr i="0"/>
              <a:t> Partition observations into homogeneous regions, e.g., to identify “communities” within large groups of people in social networks</a:t>
            </a:r>
          </a:p>
          <a:p>
            <a:pPr defTabSz="642937">
              <a:spcBef>
                <a:spcPts val="500"/>
              </a:spcBef>
              <a:buClr>
                <a:srgbClr val="000000"/>
              </a:buClr>
              <a:defRPr sz="560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/>
            </a:r>
            <a:br/>
            <a:endParaRPr/>
          </a:p>
          <a:p>
            <a:pPr defTabSz="642937">
              <a:spcBef>
                <a:spcPts val="500"/>
              </a:spcBef>
              <a:buClr>
                <a:srgbClr val="000000"/>
              </a:buClr>
              <a:defRPr sz="560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Dimensionality Reduction</a:t>
            </a:r>
            <a:r>
              <a:t>. </a:t>
            </a:r>
            <a:r>
              <a:rPr i="0"/>
              <a:t>Transform an initial feature representation into a more concise representation, e.g., representing digital images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/>
          </p:cNvSpPr>
          <p:nvPr>
            <p:ph type="ctrTitle"/>
          </p:nvPr>
        </p:nvSpPr>
        <p:spPr>
          <a:xfrm>
            <a:off x="4057054" y="4431988"/>
            <a:ext cx="16269892" cy="385542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Typical Supervised Learning Pipeline</a:t>
            </a:r>
          </a:p>
        </p:txBody>
      </p:sp>
      <p:grpSp>
        <p:nvGrpSpPr>
          <p:cNvPr id="612" name="Group 612"/>
          <p:cNvGrpSpPr/>
          <p:nvPr/>
        </p:nvGrpSpPr>
        <p:grpSpPr>
          <a:xfrm>
            <a:off x="721502" y="10774853"/>
            <a:ext cx="22964280" cy="2345115"/>
            <a:chOff x="0" y="0"/>
            <a:chExt cx="22964278" cy="2345114"/>
          </a:xfrm>
        </p:grpSpPr>
        <p:pic>
          <p:nvPicPr>
            <p:cNvPr id="607" name="CS190.1x_Banner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49064" cy="2345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11" name="Group 611"/>
            <p:cNvGrpSpPr/>
            <p:nvPr/>
          </p:nvGrpSpPr>
          <p:grpSpPr>
            <a:xfrm>
              <a:off x="17758835" y="0"/>
              <a:ext cx="5205444" cy="2252501"/>
              <a:chOff x="0" y="0"/>
              <a:chExt cx="5205443" cy="2252500"/>
            </a:xfrm>
          </p:grpSpPr>
          <p:pic>
            <p:nvPicPr>
              <p:cNvPr id="608" name="image1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472901"/>
                <a:ext cx="5205444" cy="779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9" name="image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98650" y="0"/>
                <a:ext cx="2860549" cy="9954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0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837371" y="20682"/>
                <a:ext cx="1342197" cy="10683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/>
        </p:nvSpPr>
        <p:spPr>
          <a:xfrm>
            <a:off x="10030146" y="2453621"/>
            <a:ext cx="14113540" cy="157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Raw data comes from many sources</a:t>
            </a:r>
          </a:p>
        </p:txBody>
      </p:sp>
      <p:grpSp>
        <p:nvGrpSpPr>
          <p:cNvPr id="617" name="Group 617"/>
          <p:cNvGrpSpPr/>
          <p:nvPr/>
        </p:nvGrpSpPr>
        <p:grpSpPr>
          <a:xfrm>
            <a:off x="2337593" y="2476896"/>
            <a:ext cx="6143626" cy="1017986"/>
            <a:chOff x="0" y="0"/>
            <a:chExt cx="6143625" cy="1017984"/>
          </a:xfrm>
        </p:grpSpPr>
        <p:sp>
          <p:nvSpPr>
            <p:cNvPr id="615" name="Shape 615"/>
            <p:cNvSpPr/>
            <p:nvPr/>
          </p:nvSpPr>
          <p:spPr>
            <a:xfrm>
              <a:off x="0" y="0"/>
              <a:ext cx="6143625" cy="1017985"/>
            </a:xfrm>
            <a:prstGeom prst="roundRect">
              <a:avLst>
                <a:gd name="adj" fmla="val 18713"/>
              </a:avLst>
            </a:prstGeom>
            <a:solidFill>
              <a:srgbClr val="84C48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125015" y="33734"/>
              <a:ext cx="5911454" cy="85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t">
              <a:spAutoFit/>
            </a:bodyPr>
            <a:lstStyle>
              <a:lvl1pPr algn="ctr" defTabSz="647700">
                <a:buClr>
                  <a:srgbClr val="000000"/>
                </a:buClr>
                <a:defRPr sz="5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Obtain Raw Data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/>
          </p:cNvSpPr>
          <p:nvPr>
            <p:ph type="title"/>
          </p:nvPr>
        </p:nvSpPr>
        <p:spPr>
          <a:xfrm>
            <a:off x="4101703" y="65882"/>
            <a:ext cx="16466344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Data Types</a:t>
            </a:r>
          </a:p>
        </p:txBody>
      </p:sp>
      <p:sp>
        <p:nvSpPr>
          <p:cNvPr id="620" name="Shape 620"/>
          <p:cNvSpPr/>
          <p:nvPr/>
        </p:nvSpPr>
        <p:spPr>
          <a:xfrm>
            <a:off x="3692282" y="6539223"/>
            <a:ext cx="7060798" cy="137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>
              <a:spcBef>
                <a:spcPts val="700"/>
              </a:spcBef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Web hypertext</a:t>
            </a:r>
          </a:p>
        </p:txBody>
      </p:sp>
      <p:pic>
        <p:nvPicPr>
          <p:cNvPr id="6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8791" y="2416479"/>
            <a:ext cx="9040411" cy="10393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4101703" y="65882"/>
            <a:ext cx="16466344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Data Types</a:t>
            </a:r>
          </a:p>
        </p:txBody>
      </p:sp>
      <p:sp>
        <p:nvSpPr>
          <p:cNvPr id="624" name="Shape 624"/>
          <p:cNvSpPr/>
          <p:nvPr/>
        </p:nvSpPr>
        <p:spPr>
          <a:xfrm>
            <a:off x="11799438" y="12274968"/>
            <a:ext cx="4225270" cy="115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>
              <a:spcBef>
                <a:spcPts val="700"/>
              </a:spcBef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Email</a:t>
            </a:r>
          </a:p>
        </p:txBody>
      </p:sp>
      <p:grpSp>
        <p:nvGrpSpPr>
          <p:cNvPr id="628" name="Group 628"/>
          <p:cNvGrpSpPr/>
          <p:nvPr/>
        </p:nvGrpSpPr>
        <p:grpSpPr>
          <a:xfrm>
            <a:off x="3837036" y="2240121"/>
            <a:ext cx="16624048" cy="9581082"/>
            <a:chOff x="0" y="0"/>
            <a:chExt cx="16624047" cy="9581080"/>
          </a:xfrm>
        </p:grpSpPr>
        <p:pic>
          <p:nvPicPr>
            <p:cNvPr id="625" name="Screen Shot 2015-02-13 at 7.40.19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6466344" cy="9581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6" name="Shape 626"/>
            <p:cNvSpPr/>
            <p:nvPr/>
          </p:nvSpPr>
          <p:spPr>
            <a:xfrm>
              <a:off x="770016" y="976306"/>
              <a:ext cx="5015584" cy="287943"/>
            </a:xfrm>
            <a:prstGeom prst="rect">
              <a:avLst/>
            </a:prstGeom>
            <a:solidFill>
              <a:srgbClr val="9F9F9F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5842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57703" y="1326"/>
              <a:ext cx="16466345" cy="9471273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5842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743" y="3200400"/>
            <a:ext cx="19319790" cy="10515600"/>
          </a:xfrm>
        </p:spPr>
        <p:txBody>
          <a:bodyPr/>
          <a:lstStyle/>
          <a:p>
            <a:r>
              <a:rPr lang="en-US" dirty="0" smtClean="0"/>
              <a:t>Advanced Course, 5 credits</a:t>
            </a:r>
          </a:p>
          <a:p>
            <a:r>
              <a:rPr lang="en-US" dirty="0" smtClean="0"/>
              <a:t>Course components</a:t>
            </a:r>
          </a:p>
          <a:p>
            <a:pPr lvl="1"/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Assignments</a:t>
            </a:r>
          </a:p>
          <a:p>
            <a:pPr lvl="1"/>
            <a:r>
              <a:rPr lang="en-US" dirty="0" smtClean="0"/>
              <a:t>Reading list</a:t>
            </a:r>
          </a:p>
          <a:p>
            <a:pPr lvl="1"/>
            <a:r>
              <a:rPr lang="en-US" dirty="0" smtClean="0"/>
              <a:t>Exam</a:t>
            </a:r>
          </a:p>
          <a:p>
            <a:r>
              <a:rPr lang="en-US" dirty="0" smtClean="0"/>
              <a:t>Team</a:t>
            </a:r>
          </a:p>
          <a:p>
            <a:pPr lvl="1"/>
            <a:r>
              <a:rPr lang="en-US" dirty="0" smtClean="0"/>
              <a:t>Mohammad </a:t>
            </a:r>
            <a:r>
              <a:rPr lang="en-US" dirty="0" smtClean="0"/>
              <a:t>A. Hoque</a:t>
            </a:r>
            <a:r>
              <a:rPr lang="en-US" dirty="0" smtClean="0"/>
              <a:t>, </a:t>
            </a:r>
            <a:r>
              <a:rPr lang="en-US" dirty="0" smtClean="0"/>
              <a:t>Dr. </a:t>
            </a:r>
            <a:r>
              <a:rPr lang="en-US" dirty="0" err="1" smtClean="0"/>
              <a:t>Eemil</a:t>
            </a:r>
            <a:r>
              <a:rPr lang="en-US" dirty="0" smtClean="0"/>
              <a:t> </a:t>
            </a:r>
            <a:r>
              <a:rPr lang="en-US" dirty="0" err="1" smtClean="0"/>
              <a:t>Lagerspetz</a:t>
            </a:r>
            <a:r>
              <a:rPr lang="en-US" dirty="0" smtClean="0"/>
              <a:t>, Prof. </a:t>
            </a:r>
            <a:r>
              <a:rPr lang="en-US" dirty="0" err="1" smtClean="0"/>
              <a:t>Sasu</a:t>
            </a:r>
            <a:r>
              <a:rPr lang="en-US" dirty="0" smtClean="0"/>
              <a:t> </a:t>
            </a:r>
            <a:r>
              <a:rPr lang="en-US" dirty="0" err="1" smtClean="0"/>
              <a:t>Tarkoma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99375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/>
          </p:cNvSpPr>
          <p:nvPr>
            <p:ph type="title"/>
          </p:nvPr>
        </p:nvSpPr>
        <p:spPr>
          <a:xfrm>
            <a:off x="4101703" y="65882"/>
            <a:ext cx="16466344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Data Types</a:t>
            </a:r>
          </a:p>
        </p:txBody>
      </p:sp>
      <p:sp>
        <p:nvSpPr>
          <p:cNvPr id="631" name="Shape 631"/>
          <p:cNvSpPr/>
          <p:nvPr/>
        </p:nvSpPr>
        <p:spPr>
          <a:xfrm>
            <a:off x="7873624" y="10048976"/>
            <a:ext cx="9088845" cy="300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ctr" defTabSz="821531">
              <a:spcBef>
                <a:spcPts val="700"/>
              </a:spcBef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Genomic Data, e.g., SNPs</a:t>
            </a:r>
          </a:p>
        </p:txBody>
      </p:sp>
      <p:pic>
        <p:nvPicPr>
          <p:cNvPr id="632" name="chromatogram-1540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268" y="1610728"/>
            <a:ext cx="17327463" cy="8663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1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irl-570556_6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7586" y="3494978"/>
            <a:ext cx="3252467" cy="2164923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Shape 635"/>
          <p:cNvSpPr>
            <a:spLocks noGrp="1"/>
          </p:cNvSpPr>
          <p:nvPr>
            <p:ph type="title"/>
          </p:nvPr>
        </p:nvSpPr>
        <p:spPr>
          <a:xfrm>
            <a:off x="4101703" y="65882"/>
            <a:ext cx="16466344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Data Types</a:t>
            </a:r>
          </a:p>
        </p:txBody>
      </p:sp>
      <p:sp>
        <p:nvSpPr>
          <p:cNvPr id="636" name="Shape 636"/>
          <p:cNvSpPr/>
          <p:nvPr/>
        </p:nvSpPr>
        <p:spPr>
          <a:xfrm>
            <a:off x="10990374" y="10928997"/>
            <a:ext cx="4985039" cy="115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>
              <a:spcBef>
                <a:spcPts val="700"/>
              </a:spcBef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Images</a:t>
            </a:r>
          </a:p>
        </p:txBody>
      </p:sp>
      <p:pic>
        <p:nvPicPr>
          <p:cNvPr id="637" name="cat-629419_64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0617" y="3493589"/>
            <a:ext cx="3429001" cy="2700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97789" y="3502390"/>
            <a:ext cx="2329245" cy="2899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hockey-557219_640.jpg"/>
          <p:cNvPicPr>
            <a:picLocks noChangeAspect="1"/>
          </p:cNvPicPr>
          <p:nvPr/>
        </p:nvPicPr>
        <p:blipFill>
          <a:blip r:embed="rId5">
            <a:extLst/>
          </a:blip>
          <a:srcRect b="13024"/>
          <a:stretch>
            <a:fillRect/>
          </a:stretch>
        </p:blipFill>
        <p:spPr>
          <a:xfrm>
            <a:off x="16181623" y="6143956"/>
            <a:ext cx="4056846" cy="2348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lama-190040_640.jpg"/>
          <p:cNvPicPr>
            <a:picLocks noChangeAspect="1"/>
          </p:cNvPicPr>
          <p:nvPr/>
        </p:nvPicPr>
        <p:blipFill>
          <a:blip r:embed="rId6">
            <a:extLst/>
          </a:blip>
          <a:srcRect b="3918"/>
          <a:stretch>
            <a:fillRect/>
          </a:stretch>
        </p:blipFill>
        <p:spPr>
          <a:xfrm>
            <a:off x="9428799" y="3488066"/>
            <a:ext cx="3504399" cy="505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man-540500_640.jpg"/>
          <p:cNvPicPr>
            <a:picLocks noChangeAspect="1"/>
          </p:cNvPicPr>
          <p:nvPr/>
        </p:nvPicPr>
        <p:blipFill>
          <a:blip r:embed="rId7">
            <a:extLst/>
          </a:blip>
          <a:srcRect b="11325"/>
          <a:stretch>
            <a:fillRect/>
          </a:stretch>
        </p:blipFill>
        <p:spPr>
          <a:xfrm>
            <a:off x="12653681" y="6149112"/>
            <a:ext cx="3661475" cy="239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girl-311628_64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38298" y="6072187"/>
            <a:ext cx="2160985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adult-18792_640.jpg"/>
          <p:cNvPicPr>
            <a:picLocks noChangeAspect="1"/>
          </p:cNvPicPr>
          <p:nvPr/>
        </p:nvPicPr>
        <p:blipFill>
          <a:blip r:embed="rId9">
            <a:extLst/>
          </a:blip>
          <a:srcRect r="44174"/>
          <a:stretch>
            <a:fillRect/>
          </a:stretch>
        </p:blipFill>
        <p:spPr>
          <a:xfrm>
            <a:off x="12653363" y="3459537"/>
            <a:ext cx="2264771" cy="2700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africa-165200_640.jpg"/>
          <p:cNvPicPr>
            <a:picLocks noChangeAspect="1"/>
          </p:cNvPicPr>
          <p:nvPr/>
        </p:nvPicPr>
        <p:blipFill>
          <a:blip r:embed="rId10">
            <a:extLst/>
          </a:blip>
          <a:srcRect l="14465" t="131" b="52989"/>
          <a:stretch>
            <a:fillRect/>
          </a:stretch>
        </p:blipFill>
        <p:spPr>
          <a:xfrm>
            <a:off x="4226625" y="3494330"/>
            <a:ext cx="2781984" cy="2290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thinking-272677_640.jpg"/>
          <p:cNvPicPr>
            <a:picLocks noChangeAspect="1"/>
          </p:cNvPicPr>
          <p:nvPr/>
        </p:nvPicPr>
        <p:blipFill>
          <a:blip r:embed="rId11">
            <a:extLst/>
          </a:blip>
          <a:srcRect l="17977" r="8968"/>
          <a:stretch>
            <a:fillRect/>
          </a:stretch>
        </p:blipFill>
        <p:spPr>
          <a:xfrm>
            <a:off x="4244162" y="5767546"/>
            <a:ext cx="2779453" cy="2752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" grpId="1" build="p" bldLvl="5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/>
          </p:cNvSpPr>
          <p:nvPr>
            <p:ph type="title"/>
          </p:nvPr>
        </p:nvSpPr>
        <p:spPr>
          <a:xfrm>
            <a:off x="4101703" y="65882"/>
            <a:ext cx="16466344" cy="228600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Data Types</a:t>
            </a:r>
          </a:p>
        </p:txBody>
      </p:sp>
      <p:sp>
        <p:nvSpPr>
          <p:cNvPr id="648" name="Shape 648"/>
          <p:cNvSpPr/>
          <p:nvPr/>
        </p:nvSpPr>
        <p:spPr>
          <a:xfrm>
            <a:off x="901944" y="6455050"/>
            <a:ext cx="9039043" cy="300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ctr" defTabSz="821531">
              <a:spcBef>
                <a:spcPts val="700"/>
              </a:spcBef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(Social) Networks / Graphs</a:t>
            </a:r>
          </a:p>
        </p:txBody>
      </p:sp>
      <p:pic>
        <p:nvPicPr>
          <p:cNvPr id="649" name="social-media-552411_19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2300" y="3504977"/>
            <a:ext cx="9488290" cy="6706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1" name="Table 651"/>
          <p:cNvGraphicFramePr/>
          <p:nvPr/>
        </p:nvGraphicFramePr>
        <p:xfrm>
          <a:off x="13567171" y="4446984"/>
          <a:ext cx="7054452" cy="803671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351484"/>
                <a:gridCol w="2351484"/>
                <a:gridCol w="2351484"/>
              </a:tblGrid>
              <a:tr h="13394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3394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3394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3394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3394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33945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j-lt"/>
                          <a:ea typeface="+mj-ea"/>
                          <a:cs typeface="+mj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52" name="Shape 652"/>
          <p:cNvSpPr/>
          <p:nvPr/>
        </p:nvSpPr>
        <p:spPr>
          <a:xfrm>
            <a:off x="19290912" y="7590234"/>
            <a:ext cx="339707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17683568" y="4929187"/>
            <a:ext cx="339708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17201365" y="4929187"/>
            <a:ext cx="339707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16719162" y="4929187"/>
            <a:ext cx="339707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16236959" y="4929187"/>
            <a:ext cx="339707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19523084" y="8911828"/>
            <a:ext cx="339707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19040881" y="8911828"/>
            <a:ext cx="339707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14326006" y="7697390"/>
            <a:ext cx="339707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14593896" y="8929687"/>
            <a:ext cx="339708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17415678" y="10287000"/>
            <a:ext cx="339707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16933474" y="10287000"/>
            <a:ext cx="339708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3843803" y="7697390"/>
            <a:ext cx="339707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9558803" y="6286500"/>
            <a:ext cx="339707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9076599" y="6286500"/>
            <a:ext cx="339708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951334" y="6322218"/>
            <a:ext cx="339707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4611756" y="4947046"/>
            <a:ext cx="339707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19558803" y="10287000"/>
            <a:ext cx="339707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19076599" y="10287000"/>
            <a:ext cx="339708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14611756" y="6322218"/>
            <a:ext cx="339707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17469256" y="6322218"/>
            <a:ext cx="339707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16451271" y="6322218"/>
            <a:ext cx="339708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16451271" y="10287000"/>
            <a:ext cx="339708" cy="32308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14808209" y="7697390"/>
            <a:ext cx="339707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15290412" y="7697390"/>
            <a:ext cx="339707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14326006" y="11644312"/>
            <a:ext cx="339707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13843803" y="11644312"/>
            <a:ext cx="339707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14808209" y="11644312"/>
            <a:ext cx="339707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15290412" y="11644312"/>
            <a:ext cx="339707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17165646" y="11644312"/>
            <a:ext cx="339708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16683443" y="11644312"/>
            <a:ext cx="339708" cy="323081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3214841" y="7051950"/>
            <a:ext cx="6726146" cy="300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ctr" defTabSz="584200">
              <a:spcBef>
                <a:spcPts val="700"/>
              </a:spcBef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User Ratings</a:t>
            </a:r>
          </a:p>
        </p:txBody>
      </p:sp>
      <p:pic>
        <p:nvPicPr>
          <p:cNvPr id="683" name="film-596008_640.jp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3815615" y="2857855"/>
            <a:ext cx="2048200" cy="1446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ilm-596009_640 (1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16984" y="2828393"/>
            <a:ext cx="2048297" cy="1446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film-596519_640.jpg"/>
          <p:cNvPicPr>
            <a:picLocks noChangeAspect="1"/>
          </p:cNvPicPr>
          <p:nvPr/>
        </p:nvPicPr>
        <p:blipFill>
          <a:blip r:embed="rId4">
            <a:extLst/>
          </a:blip>
          <a:srcRect b="8300"/>
          <a:stretch>
            <a:fillRect/>
          </a:stretch>
        </p:blipFill>
        <p:spPr>
          <a:xfrm>
            <a:off x="16188464" y="2846252"/>
            <a:ext cx="2048248" cy="1402799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Shape 686"/>
          <p:cNvSpPr>
            <a:spLocks noGrp="1"/>
          </p:cNvSpPr>
          <p:nvPr>
            <p:ph type="title"/>
          </p:nvPr>
        </p:nvSpPr>
        <p:spPr>
          <a:xfrm>
            <a:off x="4101703" y="65882"/>
            <a:ext cx="16466344" cy="2286001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defTabSz="647700">
              <a:defRPr sz="8600"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Data Types</a:t>
            </a:r>
          </a:p>
        </p:txBody>
      </p:sp>
      <p:pic>
        <p:nvPicPr>
          <p:cNvPr id="687" name="man-309489_6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77098" y="4475469"/>
            <a:ext cx="1057950" cy="1258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people-31605_6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337284" y="7197683"/>
            <a:ext cx="1030421" cy="1258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man-31607_64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440024" y="9818585"/>
            <a:ext cx="932098" cy="1258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baby-528887_64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313687" y="11172735"/>
            <a:ext cx="1077616" cy="1258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moe-595954_640.png"/>
          <p:cNvPicPr>
            <a:picLocks noChangeAspect="1"/>
          </p:cNvPicPr>
          <p:nvPr/>
        </p:nvPicPr>
        <p:blipFill>
          <a:blip r:embed="rId9">
            <a:extLst/>
          </a:blip>
          <a:srcRect l="21491" r="30047" b="41810"/>
          <a:stretch>
            <a:fillRect/>
          </a:stretch>
        </p:blipFill>
        <p:spPr>
          <a:xfrm>
            <a:off x="12020638" y="5814922"/>
            <a:ext cx="1520784" cy="1258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cartoon-313638_640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291214" y="8616565"/>
            <a:ext cx="1158278" cy="997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2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/>
        </p:nvSpPr>
        <p:spPr>
          <a:xfrm>
            <a:off x="10030146" y="2453621"/>
            <a:ext cx="14202940" cy="10238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Initial observations can be in arbitrary format</a:t>
            </a:r>
          </a:p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We extract </a:t>
            </a:r>
            <a:r>
              <a:rPr i="1"/>
              <a:t>features</a:t>
            </a:r>
            <a:r>
              <a:t> to represent observations</a:t>
            </a:r>
          </a:p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We can incorporate domain knowledge</a:t>
            </a:r>
          </a:p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We typically want numeric features</a:t>
            </a:r>
          </a:p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Success of entire pipeline often depends on choosing good descriptions of observations!!</a:t>
            </a:r>
          </a:p>
        </p:txBody>
      </p:sp>
      <p:grpSp>
        <p:nvGrpSpPr>
          <p:cNvPr id="697" name="Group 697"/>
          <p:cNvGrpSpPr/>
          <p:nvPr/>
        </p:nvGrpSpPr>
        <p:grpSpPr>
          <a:xfrm>
            <a:off x="2337593" y="2476896"/>
            <a:ext cx="6143626" cy="1017986"/>
            <a:chOff x="0" y="0"/>
            <a:chExt cx="6143625" cy="1017984"/>
          </a:xfrm>
        </p:grpSpPr>
        <p:sp>
          <p:nvSpPr>
            <p:cNvPr id="695" name="Shape 695"/>
            <p:cNvSpPr/>
            <p:nvPr/>
          </p:nvSpPr>
          <p:spPr>
            <a:xfrm>
              <a:off x="0" y="0"/>
              <a:ext cx="6143625" cy="1017985"/>
            </a:xfrm>
            <a:prstGeom prst="roundRect">
              <a:avLst>
                <a:gd name="adj" fmla="val 18713"/>
              </a:avLst>
            </a:prstGeom>
            <a:solidFill>
              <a:srgbClr val="84C48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25015" y="33734"/>
              <a:ext cx="5911454" cy="85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t">
              <a:spAutoFit/>
            </a:bodyPr>
            <a:lstStyle>
              <a:lvl1pPr algn="ctr" defTabSz="647700">
                <a:buClr>
                  <a:srgbClr val="000000"/>
                </a:buClr>
                <a:defRPr sz="5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Obtain Raw Data</a:t>
              </a:r>
            </a:p>
          </p:txBody>
        </p:sp>
      </p:grpSp>
      <p:grpSp>
        <p:nvGrpSpPr>
          <p:cNvPr id="702" name="Group 702"/>
          <p:cNvGrpSpPr/>
          <p:nvPr/>
        </p:nvGrpSpPr>
        <p:grpSpPr>
          <a:xfrm>
            <a:off x="2337593" y="3707606"/>
            <a:ext cx="6143626" cy="1714501"/>
            <a:chOff x="0" y="0"/>
            <a:chExt cx="6143625" cy="1714500"/>
          </a:xfrm>
        </p:grpSpPr>
        <p:grpSp>
          <p:nvGrpSpPr>
            <p:cNvPr id="700" name="Group 700"/>
            <p:cNvGrpSpPr/>
            <p:nvPr/>
          </p:nvGrpSpPr>
          <p:grpSpPr>
            <a:xfrm>
              <a:off x="0" y="696515"/>
              <a:ext cx="6143625" cy="1017985"/>
              <a:chOff x="0" y="0"/>
              <a:chExt cx="6143625" cy="1017984"/>
            </a:xfrm>
          </p:grpSpPr>
          <p:sp>
            <p:nvSpPr>
              <p:cNvPr id="698" name="Shape 698"/>
              <p:cNvSpPr/>
              <p:nvPr/>
            </p:nvSpPr>
            <p:spPr>
              <a:xfrm>
                <a:off x="0" y="0"/>
                <a:ext cx="6143625" cy="1017985"/>
              </a:xfrm>
              <a:prstGeom prst="roundRect">
                <a:avLst>
                  <a:gd name="adj" fmla="val 18713"/>
                </a:avLst>
              </a:prstGeom>
              <a:solidFill>
                <a:srgbClr val="84C487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125015" y="33734"/>
                <a:ext cx="5911454" cy="85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t">
                <a:spAutoFit/>
              </a:bodyPr>
              <a:lstStyle>
                <a:lvl1pPr algn="ctr" defTabSz="647700">
                  <a:buClr>
                    <a:srgbClr val="000000"/>
                  </a:buClr>
                  <a:defRPr sz="50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t>Feature Extraction</a:t>
                </a:r>
              </a:p>
            </p:txBody>
          </p:sp>
        </p:grpSp>
        <p:sp>
          <p:nvSpPr>
            <p:cNvPr id="701" name="Shape 701"/>
            <p:cNvSpPr/>
            <p:nvPr/>
          </p:nvSpPr>
          <p:spPr>
            <a:xfrm rot="5400000">
              <a:off x="2821781" y="0"/>
              <a:ext cx="500063" cy="500063"/>
            </a:xfrm>
            <a:prstGeom prst="rightArrow">
              <a:avLst>
                <a:gd name="adj1" fmla="val 25651"/>
                <a:gd name="adj2" fmla="val 2976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1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roup 708"/>
          <p:cNvGrpSpPr/>
          <p:nvPr/>
        </p:nvGrpSpPr>
        <p:grpSpPr>
          <a:xfrm>
            <a:off x="2337593" y="2476896"/>
            <a:ext cx="6143626" cy="1017986"/>
            <a:chOff x="0" y="0"/>
            <a:chExt cx="6143625" cy="1017984"/>
          </a:xfrm>
        </p:grpSpPr>
        <p:sp>
          <p:nvSpPr>
            <p:cNvPr id="706" name="Shape 706"/>
            <p:cNvSpPr/>
            <p:nvPr/>
          </p:nvSpPr>
          <p:spPr>
            <a:xfrm>
              <a:off x="0" y="0"/>
              <a:ext cx="6143625" cy="1017985"/>
            </a:xfrm>
            <a:prstGeom prst="roundRect">
              <a:avLst>
                <a:gd name="adj" fmla="val 18713"/>
              </a:avLst>
            </a:prstGeom>
            <a:solidFill>
              <a:srgbClr val="84C48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25015" y="33734"/>
              <a:ext cx="5911454" cy="85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t">
              <a:spAutoFit/>
            </a:bodyPr>
            <a:lstStyle>
              <a:lvl1pPr algn="ctr" defTabSz="647700">
                <a:buClr>
                  <a:srgbClr val="000000"/>
                </a:buClr>
                <a:defRPr sz="5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Obtain Raw Data</a:t>
              </a:r>
            </a:p>
          </p:txBody>
        </p:sp>
      </p:grpSp>
      <p:grpSp>
        <p:nvGrpSpPr>
          <p:cNvPr id="711" name="Group 711"/>
          <p:cNvGrpSpPr/>
          <p:nvPr/>
        </p:nvGrpSpPr>
        <p:grpSpPr>
          <a:xfrm>
            <a:off x="16053593" y="4253309"/>
            <a:ext cx="6143626" cy="1795559"/>
            <a:chOff x="0" y="0"/>
            <a:chExt cx="6143625" cy="1795558"/>
          </a:xfrm>
        </p:grpSpPr>
        <p:sp>
          <p:nvSpPr>
            <p:cNvPr id="709" name="Shape 709"/>
            <p:cNvSpPr/>
            <p:nvPr/>
          </p:nvSpPr>
          <p:spPr>
            <a:xfrm>
              <a:off x="0" y="0"/>
              <a:ext cx="6143625" cy="1795559"/>
            </a:xfrm>
            <a:prstGeom prst="roundRect">
              <a:avLst>
                <a:gd name="adj" fmla="val 10610"/>
              </a:avLst>
            </a:prstGeom>
            <a:solidFill>
              <a:srgbClr val="84C48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25015" y="59134"/>
              <a:ext cx="5911454" cy="1612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t">
              <a:spAutoFit/>
            </a:bodyPr>
            <a:lstStyle>
              <a:lvl1pPr algn="ctr" defTabSz="647700">
                <a:buClr>
                  <a:srgbClr val="000000"/>
                </a:buClr>
                <a:defRPr sz="5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Unsupervised Learning</a:t>
              </a:r>
            </a:p>
          </p:txBody>
        </p:sp>
      </p:grpSp>
      <p:grpSp>
        <p:nvGrpSpPr>
          <p:cNvPr id="716" name="Group 716"/>
          <p:cNvGrpSpPr/>
          <p:nvPr/>
        </p:nvGrpSpPr>
        <p:grpSpPr>
          <a:xfrm>
            <a:off x="2337593" y="3707606"/>
            <a:ext cx="6143626" cy="1714501"/>
            <a:chOff x="0" y="0"/>
            <a:chExt cx="6143625" cy="1714500"/>
          </a:xfrm>
        </p:grpSpPr>
        <p:grpSp>
          <p:nvGrpSpPr>
            <p:cNvPr id="714" name="Group 714"/>
            <p:cNvGrpSpPr/>
            <p:nvPr/>
          </p:nvGrpSpPr>
          <p:grpSpPr>
            <a:xfrm>
              <a:off x="0" y="696515"/>
              <a:ext cx="6143625" cy="1017985"/>
              <a:chOff x="0" y="0"/>
              <a:chExt cx="6143625" cy="1017984"/>
            </a:xfrm>
          </p:grpSpPr>
          <p:sp>
            <p:nvSpPr>
              <p:cNvPr id="712" name="Shape 712"/>
              <p:cNvSpPr/>
              <p:nvPr/>
            </p:nvSpPr>
            <p:spPr>
              <a:xfrm>
                <a:off x="0" y="0"/>
                <a:ext cx="6143625" cy="1017985"/>
              </a:xfrm>
              <a:prstGeom prst="roundRect">
                <a:avLst>
                  <a:gd name="adj" fmla="val 18713"/>
                </a:avLst>
              </a:prstGeom>
              <a:solidFill>
                <a:srgbClr val="84C487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13" name="Shape 713"/>
              <p:cNvSpPr/>
              <p:nvPr/>
            </p:nvSpPr>
            <p:spPr>
              <a:xfrm>
                <a:off x="125015" y="33734"/>
                <a:ext cx="5911454" cy="85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t">
                <a:spAutoFit/>
              </a:bodyPr>
              <a:lstStyle>
                <a:lvl1pPr algn="ctr" defTabSz="647700">
                  <a:buClr>
                    <a:srgbClr val="000000"/>
                  </a:buClr>
                  <a:defRPr sz="50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t>Feature Extraction</a:t>
                </a:r>
              </a:p>
            </p:txBody>
          </p:sp>
        </p:grpSp>
        <p:sp>
          <p:nvSpPr>
            <p:cNvPr id="715" name="Shape 715"/>
            <p:cNvSpPr/>
            <p:nvPr/>
          </p:nvSpPr>
          <p:spPr>
            <a:xfrm rot="5400000">
              <a:off x="2821781" y="0"/>
              <a:ext cx="500063" cy="500063"/>
            </a:xfrm>
            <a:prstGeom prst="rightArrow">
              <a:avLst>
                <a:gd name="adj1" fmla="val 25651"/>
                <a:gd name="adj2" fmla="val 2976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717" name="Shape 717"/>
          <p:cNvSpPr/>
          <p:nvPr/>
        </p:nvSpPr>
        <p:spPr>
          <a:xfrm>
            <a:off x="10680127" y="4564856"/>
            <a:ext cx="3589415" cy="895751"/>
          </a:xfrm>
          <a:prstGeom prst="leftRightArrow">
            <a:avLst>
              <a:gd name="adj1" fmla="val 25833"/>
              <a:gd name="adj2" fmla="val 22482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9903146" y="10962621"/>
            <a:ext cx="13941812" cy="2264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Preprocessing step for supervised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10030146" y="2453621"/>
            <a:ext cx="14113540" cy="8672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Train a supervised model using labeled data, e.g., Classification or Regression model</a:t>
            </a:r>
          </a:p>
        </p:txBody>
      </p:sp>
      <p:grpSp>
        <p:nvGrpSpPr>
          <p:cNvPr id="723" name="Group 723"/>
          <p:cNvGrpSpPr/>
          <p:nvPr/>
        </p:nvGrpSpPr>
        <p:grpSpPr>
          <a:xfrm>
            <a:off x="2337593" y="2476896"/>
            <a:ext cx="6143626" cy="1017986"/>
            <a:chOff x="0" y="0"/>
            <a:chExt cx="6143625" cy="1017984"/>
          </a:xfrm>
        </p:grpSpPr>
        <p:sp>
          <p:nvSpPr>
            <p:cNvPr id="721" name="Shape 721"/>
            <p:cNvSpPr/>
            <p:nvPr/>
          </p:nvSpPr>
          <p:spPr>
            <a:xfrm>
              <a:off x="0" y="0"/>
              <a:ext cx="6143625" cy="1017985"/>
            </a:xfrm>
            <a:prstGeom prst="roundRect">
              <a:avLst>
                <a:gd name="adj" fmla="val 18713"/>
              </a:avLst>
            </a:prstGeom>
            <a:solidFill>
              <a:srgbClr val="84C48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125015" y="33734"/>
              <a:ext cx="5911454" cy="85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t">
              <a:spAutoFit/>
            </a:bodyPr>
            <a:lstStyle>
              <a:lvl1pPr algn="ctr" defTabSz="647700">
                <a:buClr>
                  <a:srgbClr val="000000"/>
                </a:buClr>
                <a:defRPr sz="5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Obtain Raw Data</a:t>
              </a:r>
            </a:p>
          </p:txBody>
        </p:sp>
      </p:grpSp>
      <p:grpSp>
        <p:nvGrpSpPr>
          <p:cNvPr id="728" name="Group 728"/>
          <p:cNvGrpSpPr/>
          <p:nvPr/>
        </p:nvGrpSpPr>
        <p:grpSpPr>
          <a:xfrm>
            <a:off x="2337593" y="3707606"/>
            <a:ext cx="6143626" cy="1714501"/>
            <a:chOff x="0" y="0"/>
            <a:chExt cx="6143625" cy="1714500"/>
          </a:xfrm>
        </p:grpSpPr>
        <p:grpSp>
          <p:nvGrpSpPr>
            <p:cNvPr id="726" name="Group 726"/>
            <p:cNvGrpSpPr/>
            <p:nvPr/>
          </p:nvGrpSpPr>
          <p:grpSpPr>
            <a:xfrm>
              <a:off x="0" y="696515"/>
              <a:ext cx="6143625" cy="1017985"/>
              <a:chOff x="0" y="0"/>
              <a:chExt cx="6143625" cy="1017984"/>
            </a:xfrm>
          </p:grpSpPr>
          <p:sp>
            <p:nvSpPr>
              <p:cNvPr id="724" name="Shape 724"/>
              <p:cNvSpPr/>
              <p:nvPr/>
            </p:nvSpPr>
            <p:spPr>
              <a:xfrm>
                <a:off x="0" y="0"/>
                <a:ext cx="6143625" cy="1017985"/>
              </a:xfrm>
              <a:prstGeom prst="roundRect">
                <a:avLst>
                  <a:gd name="adj" fmla="val 18713"/>
                </a:avLst>
              </a:prstGeom>
              <a:solidFill>
                <a:srgbClr val="84C487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125015" y="33734"/>
                <a:ext cx="5911454" cy="85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t">
                <a:spAutoFit/>
              </a:bodyPr>
              <a:lstStyle>
                <a:lvl1pPr algn="ctr" defTabSz="647700">
                  <a:buClr>
                    <a:srgbClr val="000000"/>
                  </a:buClr>
                  <a:defRPr sz="50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t>Feature Extraction</a:t>
                </a:r>
              </a:p>
            </p:txBody>
          </p:sp>
        </p:grpSp>
        <p:sp>
          <p:nvSpPr>
            <p:cNvPr id="727" name="Shape 727"/>
            <p:cNvSpPr/>
            <p:nvPr/>
          </p:nvSpPr>
          <p:spPr>
            <a:xfrm rot="5400000">
              <a:off x="2821781" y="0"/>
              <a:ext cx="500063" cy="500063"/>
            </a:xfrm>
            <a:prstGeom prst="rightArrow">
              <a:avLst>
                <a:gd name="adj1" fmla="val 25651"/>
                <a:gd name="adj2" fmla="val 2976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733" name="Group 733"/>
          <p:cNvGrpSpPr/>
          <p:nvPr/>
        </p:nvGrpSpPr>
        <p:grpSpPr>
          <a:xfrm>
            <a:off x="2337593" y="5636418"/>
            <a:ext cx="6143626" cy="1714501"/>
            <a:chOff x="0" y="0"/>
            <a:chExt cx="6143625" cy="1714500"/>
          </a:xfrm>
        </p:grpSpPr>
        <p:grpSp>
          <p:nvGrpSpPr>
            <p:cNvPr id="731" name="Group 731"/>
            <p:cNvGrpSpPr/>
            <p:nvPr/>
          </p:nvGrpSpPr>
          <p:grpSpPr>
            <a:xfrm>
              <a:off x="0" y="696515"/>
              <a:ext cx="6143625" cy="1017985"/>
              <a:chOff x="0" y="0"/>
              <a:chExt cx="6143625" cy="1017984"/>
            </a:xfrm>
          </p:grpSpPr>
          <p:sp>
            <p:nvSpPr>
              <p:cNvPr id="729" name="Shape 729"/>
              <p:cNvSpPr/>
              <p:nvPr/>
            </p:nvSpPr>
            <p:spPr>
              <a:xfrm>
                <a:off x="0" y="0"/>
                <a:ext cx="6143625" cy="1017985"/>
              </a:xfrm>
              <a:prstGeom prst="roundRect">
                <a:avLst>
                  <a:gd name="adj" fmla="val 18713"/>
                </a:avLst>
              </a:prstGeom>
              <a:solidFill>
                <a:srgbClr val="84C487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30" name="Shape 730"/>
              <p:cNvSpPr/>
              <p:nvPr/>
            </p:nvSpPr>
            <p:spPr>
              <a:xfrm>
                <a:off x="125015" y="33734"/>
                <a:ext cx="5911454" cy="85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t">
                <a:spAutoFit/>
              </a:bodyPr>
              <a:lstStyle>
                <a:lvl1pPr algn="ctr" defTabSz="647700">
                  <a:buClr>
                    <a:srgbClr val="000000"/>
                  </a:buClr>
                  <a:defRPr sz="50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t>Supervised Learning</a:t>
                </a:r>
              </a:p>
            </p:txBody>
          </p:sp>
        </p:grpSp>
        <p:sp>
          <p:nvSpPr>
            <p:cNvPr id="732" name="Shape 732"/>
            <p:cNvSpPr/>
            <p:nvPr/>
          </p:nvSpPr>
          <p:spPr>
            <a:xfrm rot="5400000">
              <a:off x="2821781" y="0"/>
              <a:ext cx="500063" cy="500063"/>
            </a:xfrm>
            <a:prstGeom prst="rightArrow">
              <a:avLst>
                <a:gd name="adj1" fmla="val 25651"/>
                <a:gd name="adj2" fmla="val 2976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build="p" bldLvl="5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/>
        </p:nvSpPr>
        <p:spPr>
          <a:xfrm>
            <a:off x="10030146" y="3469621"/>
            <a:ext cx="14113540" cy="5642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Q: How do we determine the quality of the model we’ve just trained?</a:t>
            </a:r>
          </a:p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A: We can evaluate it on test / hold-out data, i.e., labeled data not used for training</a:t>
            </a:r>
          </a:p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If we don’t like the results, we iterate…</a:t>
            </a:r>
          </a:p>
        </p:txBody>
      </p:sp>
      <p:grpSp>
        <p:nvGrpSpPr>
          <p:cNvPr id="738" name="Group 738"/>
          <p:cNvGrpSpPr/>
          <p:nvPr/>
        </p:nvGrpSpPr>
        <p:grpSpPr>
          <a:xfrm>
            <a:off x="2337593" y="2476896"/>
            <a:ext cx="6143626" cy="1017986"/>
            <a:chOff x="0" y="0"/>
            <a:chExt cx="6143625" cy="1017984"/>
          </a:xfrm>
        </p:grpSpPr>
        <p:sp>
          <p:nvSpPr>
            <p:cNvPr id="736" name="Shape 736"/>
            <p:cNvSpPr/>
            <p:nvPr/>
          </p:nvSpPr>
          <p:spPr>
            <a:xfrm>
              <a:off x="0" y="0"/>
              <a:ext cx="6143625" cy="1017985"/>
            </a:xfrm>
            <a:prstGeom prst="roundRect">
              <a:avLst>
                <a:gd name="adj" fmla="val 18713"/>
              </a:avLst>
            </a:prstGeom>
            <a:solidFill>
              <a:srgbClr val="84C48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25015" y="33734"/>
              <a:ext cx="5911454" cy="85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t">
              <a:spAutoFit/>
            </a:bodyPr>
            <a:lstStyle>
              <a:lvl1pPr algn="ctr" defTabSz="647700">
                <a:buClr>
                  <a:srgbClr val="000000"/>
                </a:buClr>
                <a:defRPr sz="5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Obtain Raw Data</a:t>
              </a:r>
            </a:p>
          </p:txBody>
        </p:sp>
      </p:grpSp>
      <p:grpSp>
        <p:nvGrpSpPr>
          <p:cNvPr id="743" name="Group 743"/>
          <p:cNvGrpSpPr/>
          <p:nvPr/>
        </p:nvGrpSpPr>
        <p:grpSpPr>
          <a:xfrm>
            <a:off x="2337593" y="3707606"/>
            <a:ext cx="6143626" cy="1714501"/>
            <a:chOff x="0" y="0"/>
            <a:chExt cx="6143625" cy="1714500"/>
          </a:xfrm>
        </p:grpSpPr>
        <p:grpSp>
          <p:nvGrpSpPr>
            <p:cNvPr id="741" name="Group 741"/>
            <p:cNvGrpSpPr/>
            <p:nvPr/>
          </p:nvGrpSpPr>
          <p:grpSpPr>
            <a:xfrm>
              <a:off x="0" y="696515"/>
              <a:ext cx="6143625" cy="1017985"/>
              <a:chOff x="0" y="0"/>
              <a:chExt cx="6143625" cy="1017984"/>
            </a:xfrm>
          </p:grpSpPr>
          <p:sp>
            <p:nvSpPr>
              <p:cNvPr id="739" name="Shape 739"/>
              <p:cNvSpPr/>
              <p:nvPr/>
            </p:nvSpPr>
            <p:spPr>
              <a:xfrm>
                <a:off x="0" y="0"/>
                <a:ext cx="6143625" cy="1017985"/>
              </a:xfrm>
              <a:prstGeom prst="roundRect">
                <a:avLst>
                  <a:gd name="adj" fmla="val 18713"/>
                </a:avLst>
              </a:prstGeom>
              <a:solidFill>
                <a:srgbClr val="84C487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40" name="Shape 740"/>
              <p:cNvSpPr/>
              <p:nvPr/>
            </p:nvSpPr>
            <p:spPr>
              <a:xfrm>
                <a:off x="125015" y="33734"/>
                <a:ext cx="5911454" cy="85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t">
                <a:spAutoFit/>
              </a:bodyPr>
              <a:lstStyle>
                <a:lvl1pPr algn="ctr" defTabSz="647700">
                  <a:buClr>
                    <a:srgbClr val="000000"/>
                  </a:buClr>
                  <a:defRPr sz="50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t>Feature Extraction</a:t>
                </a:r>
              </a:p>
            </p:txBody>
          </p:sp>
        </p:grpSp>
        <p:sp>
          <p:nvSpPr>
            <p:cNvPr id="742" name="Shape 742"/>
            <p:cNvSpPr/>
            <p:nvPr/>
          </p:nvSpPr>
          <p:spPr>
            <a:xfrm rot="5400000">
              <a:off x="2821781" y="0"/>
              <a:ext cx="500063" cy="500063"/>
            </a:xfrm>
            <a:prstGeom prst="rightArrow">
              <a:avLst>
                <a:gd name="adj1" fmla="val 25651"/>
                <a:gd name="adj2" fmla="val 2976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748" name="Group 748"/>
          <p:cNvGrpSpPr/>
          <p:nvPr/>
        </p:nvGrpSpPr>
        <p:grpSpPr>
          <a:xfrm>
            <a:off x="2337593" y="5636418"/>
            <a:ext cx="6143626" cy="1714501"/>
            <a:chOff x="0" y="0"/>
            <a:chExt cx="6143625" cy="1714500"/>
          </a:xfrm>
        </p:grpSpPr>
        <p:grpSp>
          <p:nvGrpSpPr>
            <p:cNvPr id="746" name="Group 746"/>
            <p:cNvGrpSpPr/>
            <p:nvPr/>
          </p:nvGrpSpPr>
          <p:grpSpPr>
            <a:xfrm>
              <a:off x="0" y="696515"/>
              <a:ext cx="6143625" cy="1017985"/>
              <a:chOff x="0" y="0"/>
              <a:chExt cx="6143625" cy="1017984"/>
            </a:xfrm>
          </p:grpSpPr>
          <p:sp>
            <p:nvSpPr>
              <p:cNvPr id="744" name="Shape 744"/>
              <p:cNvSpPr/>
              <p:nvPr/>
            </p:nvSpPr>
            <p:spPr>
              <a:xfrm>
                <a:off x="0" y="0"/>
                <a:ext cx="6143625" cy="1017985"/>
              </a:xfrm>
              <a:prstGeom prst="roundRect">
                <a:avLst>
                  <a:gd name="adj" fmla="val 18713"/>
                </a:avLst>
              </a:prstGeom>
              <a:solidFill>
                <a:srgbClr val="84C487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45" name="Shape 745"/>
              <p:cNvSpPr/>
              <p:nvPr/>
            </p:nvSpPr>
            <p:spPr>
              <a:xfrm>
                <a:off x="125015" y="33734"/>
                <a:ext cx="5911454" cy="85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t">
                <a:spAutoFit/>
              </a:bodyPr>
              <a:lstStyle>
                <a:lvl1pPr algn="ctr" defTabSz="647700">
                  <a:buClr>
                    <a:srgbClr val="000000"/>
                  </a:buClr>
                  <a:defRPr sz="50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t>Supervised Learning</a:t>
                </a:r>
              </a:p>
            </p:txBody>
          </p:sp>
        </p:grpSp>
        <p:sp>
          <p:nvSpPr>
            <p:cNvPr id="747" name="Shape 747"/>
            <p:cNvSpPr/>
            <p:nvPr/>
          </p:nvSpPr>
          <p:spPr>
            <a:xfrm rot="5400000">
              <a:off x="2821781" y="0"/>
              <a:ext cx="500063" cy="500063"/>
            </a:xfrm>
            <a:prstGeom prst="rightArrow">
              <a:avLst>
                <a:gd name="adj1" fmla="val 25651"/>
                <a:gd name="adj2" fmla="val 2976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753" name="Group 753"/>
          <p:cNvGrpSpPr/>
          <p:nvPr/>
        </p:nvGrpSpPr>
        <p:grpSpPr>
          <a:xfrm>
            <a:off x="2337593" y="7565231"/>
            <a:ext cx="6143626" cy="1714501"/>
            <a:chOff x="0" y="0"/>
            <a:chExt cx="6143625" cy="1714500"/>
          </a:xfrm>
        </p:grpSpPr>
        <p:grpSp>
          <p:nvGrpSpPr>
            <p:cNvPr id="751" name="Group 751"/>
            <p:cNvGrpSpPr/>
            <p:nvPr/>
          </p:nvGrpSpPr>
          <p:grpSpPr>
            <a:xfrm>
              <a:off x="0" y="696515"/>
              <a:ext cx="6143625" cy="1017985"/>
              <a:chOff x="0" y="0"/>
              <a:chExt cx="6143625" cy="1017984"/>
            </a:xfrm>
          </p:grpSpPr>
          <p:sp>
            <p:nvSpPr>
              <p:cNvPr id="749" name="Shape 749"/>
              <p:cNvSpPr/>
              <p:nvPr/>
            </p:nvSpPr>
            <p:spPr>
              <a:xfrm>
                <a:off x="0" y="0"/>
                <a:ext cx="6143625" cy="1017985"/>
              </a:xfrm>
              <a:prstGeom prst="roundRect">
                <a:avLst>
                  <a:gd name="adj" fmla="val 18713"/>
                </a:avLst>
              </a:prstGeom>
              <a:solidFill>
                <a:srgbClr val="84C487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50" name="Shape 750"/>
              <p:cNvSpPr/>
              <p:nvPr/>
            </p:nvSpPr>
            <p:spPr>
              <a:xfrm>
                <a:off x="125015" y="33734"/>
                <a:ext cx="5911454" cy="85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t">
                <a:spAutoFit/>
              </a:bodyPr>
              <a:lstStyle>
                <a:lvl1pPr algn="ctr" defTabSz="647700">
                  <a:buClr>
                    <a:srgbClr val="000000"/>
                  </a:buClr>
                  <a:defRPr sz="50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t>Evaluation</a:t>
                </a:r>
              </a:p>
            </p:txBody>
          </p:sp>
        </p:grpSp>
        <p:sp>
          <p:nvSpPr>
            <p:cNvPr id="752" name="Shape 752"/>
            <p:cNvSpPr/>
            <p:nvPr/>
          </p:nvSpPr>
          <p:spPr>
            <a:xfrm rot="5400000">
              <a:off x="2821781" y="0"/>
              <a:ext cx="500063" cy="500063"/>
            </a:xfrm>
            <a:prstGeom prst="rightArrow">
              <a:avLst>
                <a:gd name="adj1" fmla="val 25651"/>
                <a:gd name="adj2" fmla="val 2976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760" name="Group 760"/>
          <p:cNvGrpSpPr/>
          <p:nvPr/>
        </p:nvGrpSpPr>
        <p:grpSpPr>
          <a:xfrm>
            <a:off x="1329341" y="4640317"/>
            <a:ext cx="983190" cy="4303464"/>
            <a:chOff x="-60670" y="-208669"/>
            <a:chExt cx="983189" cy="4303463"/>
          </a:xfrm>
        </p:grpSpPr>
        <p:pic>
          <p:nvPicPr>
            <p:cNvPr id="754" name="Picture 753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-2072797" y="1971196"/>
              <a:ext cx="4145594" cy="101601"/>
            </a:xfrm>
            <a:prstGeom prst="rect">
              <a:avLst/>
            </a:prstGeom>
            <a:effectLst/>
          </p:spPr>
        </p:pic>
        <p:pic>
          <p:nvPicPr>
            <p:cNvPr id="756" name="Picture 75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30934" y="3944420"/>
              <a:ext cx="953454" cy="101601"/>
            </a:xfrm>
            <a:prstGeom prst="rect">
              <a:avLst/>
            </a:prstGeom>
            <a:effectLst/>
          </p:spPr>
        </p:pic>
        <p:pic>
          <p:nvPicPr>
            <p:cNvPr id="758" name="Picture 757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60671" y="-208670"/>
              <a:ext cx="964610" cy="45790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" grpId="1" build="p" bldLvl="5" animBg="1" advAuto="0"/>
      <p:bldP spid="760" grpId="2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roup 764"/>
          <p:cNvGrpSpPr/>
          <p:nvPr/>
        </p:nvGrpSpPr>
        <p:grpSpPr>
          <a:xfrm>
            <a:off x="2337593" y="2476896"/>
            <a:ext cx="6143626" cy="1017986"/>
            <a:chOff x="0" y="0"/>
            <a:chExt cx="6143625" cy="1017984"/>
          </a:xfrm>
        </p:grpSpPr>
        <p:sp>
          <p:nvSpPr>
            <p:cNvPr id="762" name="Shape 762"/>
            <p:cNvSpPr/>
            <p:nvPr/>
          </p:nvSpPr>
          <p:spPr>
            <a:xfrm>
              <a:off x="0" y="0"/>
              <a:ext cx="6143625" cy="1017985"/>
            </a:xfrm>
            <a:prstGeom prst="roundRect">
              <a:avLst>
                <a:gd name="adj" fmla="val 18713"/>
              </a:avLst>
            </a:prstGeom>
            <a:solidFill>
              <a:srgbClr val="84C487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5015" y="33734"/>
              <a:ext cx="5911454" cy="85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t">
              <a:spAutoFit/>
            </a:bodyPr>
            <a:lstStyle>
              <a:lvl1pPr algn="ctr" defTabSz="647700">
                <a:buClr>
                  <a:srgbClr val="000000"/>
                </a:buClr>
                <a:defRPr sz="5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Obtain Raw Data</a:t>
              </a:r>
            </a:p>
          </p:txBody>
        </p:sp>
      </p:grpSp>
      <p:grpSp>
        <p:nvGrpSpPr>
          <p:cNvPr id="769" name="Group 769"/>
          <p:cNvGrpSpPr/>
          <p:nvPr/>
        </p:nvGrpSpPr>
        <p:grpSpPr>
          <a:xfrm>
            <a:off x="2337593" y="3707606"/>
            <a:ext cx="6143626" cy="1714501"/>
            <a:chOff x="0" y="0"/>
            <a:chExt cx="6143625" cy="1714500"/>
          </a:xfrm>
        </p:grpSpPr>
        <p:grpSp>
          <p:nvGrpSpPr>
            <p:cNvPr id="767" name="Group 767"/>
            <p:cNvGrpSpPr/>
            <p:nvPr/>
          </p:nvGrpSpPr>
          <p:grpSpPr>
            <a:xfrm>
              <a:off x="0" y="696515"/>
              <a:ext cx="6143625" cy="1017985"/>
              <a:chOff x="0" y="0"/>
              <a:chExt cx="6143625" cy="1017984"/>
            </a:xfrm>
          </p:grpSpPr>
          <p:sp>
            <p:nvSpPr>
              <p:cNvPr id="765" name="Shape 765"/>
              <p:cNvSpPr/>
              <p:nvPr/>
            </p:nvSpPr>
            <p:spPr>
              <a:xfrm>
                <a:off x="0" y="0"/>
                <a:ext cx="6143625" cy="1017985"/>
              </a:xfrm>
              <a:prstGeom prst="roundRect">
                <a:avLst>
                  <a:gd name="adj" fmla="val 18713"/>
                </a:avLst>
              </a:prstGeom>
              <a:solidFill>
                <a:srgbClr val="84C487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66" name="Shape 766"/>
              <p:cNvSpPr/>
              <p:nvPr/>
            </p:nvSpPr>
            <p:spPr>
              <a:xfrm>
                <a:off x="125015" y="33734"/>
                <a:ext cx="5911454" cy="85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t">
                <a:spAutoFit/>
              </a:bodyPr>
              <a:lstStyle>
                <a:lvl1pPr algn="ctr" defTabSz="647700">
                  <a:buClr>
                    <a:srgbClr val="000000"/>
                  </a:buClr>
                  <a:defRPr sz="50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t>Feature Extraction</a:t>
                </a:r>
              </a:p>
            </p:txBody>
          </p:sp>
        </p:grpSp>
        <p:sp>
          <p:nvSpPr>
            <p:cNvPr id="768" name="Shape 768"/>
            <p:cNvSpPr/>
            <p:nvPr/>
          </p:nvSpPr>
          <p:spPr>
            <a:xfrm rot="5400000">
              <a:off x="2821781" y="0"/>
              <a:ext cx="500063" cy="500063"/>
            </a:xfrm>
            <a:prstGeom prst="rightArrow">
              <a:avLst>
                <a:gd name="adj1" fmla="val 25651"/>
                <a:gd name="adj2" fmla="val 2976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774" name="Group 774"/>
          <p:cNvGrpSpPr/>
          <p:nvPr/>
        </p:nvGrpSpPr>
        <p:grpSpPr>
          <a:xfrm>
            <a:off x="2337593" y="9494043"/>
            <a:ext cx="6143626" cy="1714501"/>
            <a:chOff x="0" y="0"/>
            <a:chExt cx="6143625" cy="1714500"/>
          </a:xfrm>
        </p:grpSpPr>
        <p:grpSp>
          <p:nvGrpSpPr>
            <p:cNvPr id="772" name="Group 772"/>
            <p:cNvGrpSpPr/>
            <p:nvPr/>
          </p:nvGrpSpPr>
          <p:grpSpPr>
            <a:xfrm>
              <a:off x="0" y="696515"/>
              <a:ext cx="6143625" cy="1017985"/>
              <a:chOff x="0" y="0"/>
              <a:chExt cx="6143625" cy="1017984"/>
            </a:xfrm>
          </p:grpSpPr>
          <p:sp>
            <p:nvSpPr>
              <p:cNvPr id="770" name="Shape 770"/>
              <p:cNvSpPr/>
              <p:nvPr/>
            </p:nvSpPr>
            <p:spPr>
              <a:xfrm>
                <a:off x="0" y="0"/>
                <a:ext cx="6143625" cy="1017985"/>
              </a:xfrm>
              <a:prstGeom prst="roundRect">
                <a:avLst>
                  <a:gd name="adj" fmla="val 18713"/>
                </a:avLst>
              </a:prstGeom>
              <a:solidFill>
                <a:srgbClr val="84C487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71" name="Shape 771"/>
              <p:cNvSpPr/>
              <p:nvPr/>
            </p:nvSpPr>
            <p:spPr>
              <a:xfrm>
                <a:off x="125015" y="33734"/>
                <a:ext cx="5911454" cy="85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t">
                <a:spAutoFit/>
              </a:bodyPr>
              <a:lstStyle>
                <a:lvl1pPr algn="ctr" defTabSz="647700">
                  <a:buClr>
                    <a:srgbClr val="000000"/>
                  </a:buClr>
                  <a:defRPr sz="50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t>Predict</a:t>
                </a:r>
              </a:p>
            </p:txBody>
          </p:sp>
        </p:grpSp>
        <p:sp>
          <p:nvSpPr>
            <p:cNvPr id="773" name="Shape 773"/>
            <p:cNvSpPr/>
            <p:nvPr/>
          </p:nvSpPr>
          <p:spPr>
            <a:xfrm rot="5400000">
              <a:off x="2821781" y="0"/>
              <a:ext cx="500063" cy="500063"/>
            </a:xfrm>
            <a:prstGeom prst="rightArrow">
              <a:avLst>
                <a:gd name="adj1" fmla="val 25651"/>
                <a:gd name="adj2" fmla="val 2976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779" name="Group 779"/>
          <p:cNvGrpSpPr/>
          <p:nvPr/>
        </p:nvGrpSpPr>
        <p:grpSpPr>
          <a:xfrm>
            <a:off x="2337593" y="7565231"/>
            <a:ext cx="6143626" cy="1714501"/>
            <a:chOff x="0" y="0"/>
            <a:chExt cx="6143625" cy="1714500"/>
          </a:xfrm>
        </p:grpSpPr>
        <p:grpSp>
          <p:nvGrpSpPr>
            <p:cNvPr id="777" name="Group 777"/>
            <p:cNvGrpSpPr/>
            <p:nvPr/>
          </p:nvGrpSpPr>
          <p:grpSpPr>
            <a:xfrm>
              <a:off x="0" y="696515"/>
              <a:ext cx="6143625" cy="1017985"/>
              <a:chOff x="0" y="0"/>
              <a:chExt cx="6143625" cy="1017984"/>
            </a:xfrm>
          </p:grpSpPr>
          <p:sp>
            <p:nvSpPr>
              <p:cNvPr id="775" name="Shape 775"/>
              <p:cNvSpPr/>
              <p:nvPr/>
            </p:nvSpPr>
            <p:spPr>
              <a:xfrm>
                <a:off x="0" y="0"/>
                <a:ext cx="6143625" cy="1017985"/>
              </a:xfrm>
              <a:prstGeom prst="roundRect">
                <a:avLst>
                  <a:gd name="adj" fmla="val 18713"/>
                </a:avLst>
              </a:prstGeom>
              <a:solidFill>
                <a:srgbClr val="84C487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76" name="Shape 776"/>
              <p:cNvSpPr/>
              <p:nvPr/>
            </p:nvSpPr>
            <p:spPr>
              <a:xfrm>
                <a:off x="125015" y="33734"/>
                <a:ext cx="5911454" cy="85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t">
                <a:spAutoFit/>
              </a:bodyPr>
              <a:lstStyle>
                <a:lvl1pPr algn="ctr" defTabSz="647700">
                  <a:buClr>
                    <a:srgbClr val="000000"/>
                  </a:buClr>
                  <a:defRPr sz="50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t>Evaluation</a:t>
                </a:r>
              </a:p>
            </p:txBody>
          </p:sp>
        </p:grpSp>
        <p:sp>
          <p:nvSpPr>
            <p:cNvPr id="778" name="Shape 778"/>
            <p:cNvSpPr/>
            <p:nvPr/>
          </p:nvSpPr>
          <p:spPr>
            <a:xfrm rot="5400000">
              <a:off x="2821781" y="0"/>
              <a:ext cx="500063" cy="500063"/>
            </a:xfrm>
            <a:prstGeom prst="rightArrow">
              <a:avLst>
                <a:gd name="adj1" fmla="val 25651"/>
                <a:gd name="adj2" fmla="val 2976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784" name="Group 784"/>
          <p:cNvGrpSpPr/>
          <p:nvPr/>
        </p:nvGrpSpPr>
        <p:grpSpPr>
          <a:xfrm>
            <a:off x="2337593" y="5636418"/>
            <a:ext cx="6143626" cy="1714501"/>
            <a:chOff x="0" y="0"/>
            <a:chExt cx="6143625" cy="1714500"/>
          </a:xfrm>
        </p:grpSpPr>
        <p:grpSp>
          <p:nvGrpSpPr>
            <p:cNvPr id="782" name="Group 782"/>
            <p:cNvGrpSpPr/>
            <p:nvPr/>
          </p:nvGrpSpPr>
          <p:grpSpPr>
            <a:xfrm>
              <a:off x="0" y="696515"/>
              <a:ext cx="6143625" cy="1017985"/>
              <a:chOff x="0" y="0"/>
              <a:chExt cx="6143625" cy="1017984"/>
            </a:xfrm>
          </p:grpSpPr>
          <p:sp>
            <p:nvSpPr>
              <p:cNvPr id="780" name="Shape 780"/>
              <p:cNvSpPr/>
              <p:nvPr/>
            </p:nvSpPr>
            <p:spPr>
              <a:xfrm>
                <a:off x="0" y="0"/>
                <a:ext cx="6143625" cy="1017985"/>
              </a:xfrm>
              <a:prstGeom prst="roundRect">
                <a:avLst>
                  <a:gd name="adj" fmla="val 18713"/>
                </a:avLst>
              </a:prstGeom>
              <a:solidFill>
                <a:srgbClr val="84C487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81" name="Shape 781"/>
              <p:cNvSpPr/>
              <p:nvPr/>
            </p:nvSpPr>
            <p:spPr>
              <a:xfrm>
                <a:off x="125015" y="33734"/>
                <a:ext cx="5911454" cy="85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t">
                <a:spAutoFit/>
              </a:bodyPr>
              <a:lstStyle>
                <a:lvl1pPr algn="ctr" defTabSz="647700">
                  <a:buClr>
                    <a:srgbClr val="000000"/>
                  </a:buClr>
                  <a:defRPr sz="50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t>Supervised Learning</a:t>
                </a:r>
              </a:p>
            </p:txBody>
          </p:sp>
        </p:grpSp>
        <p:sp>
          <p:nvSpPr>
            <p:cNvPr id="783" name="Shape 783"/>
            <p:cNvSpPr/>
            <p:nvPr/>
          </p:nvSpPr>
          <p:spPr>
            <a:xfrm rot="5400000">
              <a:off x="2821781" y="0"/>
              <a:ext cx="500063" cy="500063"/>
            </a:xfrm>
            <a:prstGeom prst="rightArrow">
              <a:avLst>
                <a:gd name="adj1" fmla="val 25651"/>
                <a:gd name="adj2" fmla="val 2976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785" name="Shape 785"/>
          <p:cNvSpPr/>
          <p:nvPr/>
        </p:nvSpPr>
        <p:spPr>
          <a:xfrm>
            <a:off x="10030146" y="5120621"/>
            <a:ext cx="14113540" cy="50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1" indent="0" defTabSz="821531">
              <a:spcBef>
                <a:spcPts val="3000"/>
              </a:spcBef>
              <a:buFont typeface="Zapf Dingbats"/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Once we’re happy with our model, we can use it to make predictions on future observations, i.e., data without a known label</a:t>
            </a:r>
          </a:p>
        </p:txBody>
      </p:sp>
      <p:grpSp>
        <p:nvGrpSpPr>
          <p:cNvPr id="792" name="Group 792"/>
          <p:cNvGrpSpPr/>
          <p:nvPr/>
        </p:nvGrpSpPr>
        <p:grpSpPr>
          <a:xfrm>
            <a:off x="1329341" y="4640317"/>
            <a:ext cx="983190" cy="4303464"/>
            <a:chOff x="-60670" y="-208669"/>
            <a:chExt cx="983189" cy="4303463"/>
          </a:xfrm>
        </p:grpSpPr>
        <p:pic>
          <p:nvPicPr>
            <p:cNvPr id="786" name="Picture 785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-2072797" y="1971196"/>
              <a:ext cx="4145594" cy="101601"/>
            </a:xfrm>
            <a:prstGeom prst="rect">
              <a:avLst/>
            </a:prstGeom>
            <a:effectLst/>
          </p:spPr>
        </p:pic>
        <p:pic>
          <p:nvPicPr>
            <p:cNvPr id="788" name="Picture 787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30934" y="3944420"/>
              <a:ext cx="953454" cy="101601"/>
            </a:xfrm>
            <a:prstGeom prst="rect">
              <a:avLst/>
            </a:prstGeom>
            <a:effectLst/>
          </p:spPr>
        </p:pic>
        <p:pic>
          <p:nvPicPr>
            <p:cNvPr id="790" name="Picture 78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60671" y="-208670"/>
              <a:ext cx="964610" cy="45790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2"/>
          <p:cNvGrpSpPr/>
          <p:nvPr/>
        </p:nvGrpSpPr>
        <p:grpSpPr>
          <a:xfrm>
            <a:off x="9852927" y="4007207"/>
            <a:ext cx="4937761" cy="9144001"/>
            <a:chOff x="0" y="0"/>
            <a:chExt cx="4937760" cy="9144000"/>
          </a:xfrm>
        </p:grpSpPr>
        <p:sp>
          <p:nvSpPr>
            <p:cNvPr id="250" name="Shape 250"/>
            <p:cNvSpPr/>
            <p:nvPr/>
          </p:nvSpPr>
          <p:spPr>
            <a:xfrm>
              <a:off x="0" y="0"/>
              <a:ext cx="4937761" cy="9144000"/>
            </a:xfrm>
            <a:prstGeom prst="roundRect">
              <a:avLst>
                <a:gd name="adj" fmla="val 8334"/>
              </a:avLst>
            </a:prstGeom>
            <a:solidFill>
              <a:srgbClr val="FAA757">
                <a:alpha val="64000"/>
              </a:srgbClr>
            </a:solidFill>
            <a:ln w="9525" cap="flat">
              <a:noFill/>
              <a:round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46380" y="6955370"/>
              <a:ext cx="4446985" cy="1939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b">
              <a:spAutoFit/>
            </a:bodyPr>
            <a:lstStyle>
              <a:lvl1pPr algn="ctr" defTabSz="647700">
                <a:buClr>
                  <a:srgbClr val="000000"/>
                </a:buClr>
                <a:defRPr sz="6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Distributed Computing</a:t>
              </a:r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5660167" y="4011697"/>
            <a:ext cx="9144001" cy="4937761"/>
            <a:chOff x="0" y="0"/>
            <a:chExt cx="9144000" cy="4937760"/>
          </a:xfrm>
        </p:grpSpPr>
        <p:sp>
          <p:nvSpPr>
            <p:cNvPr id="253" name="Shape 253"/>
            <p:cNvSpPr/>
            <p:nvPr/>
          </p:nvSpPr>
          <p:spPr>
            <a:xfrm>
              <a:off x="0" y="0"/>
              <a:ext cx="9144000" cy="4937761"/>
            </a:xfrm>
            <a:prstGeom prst="roundRect">
              <a:avLst>
                <a:gd name="adj" fmla="val 8334"/>
              </a:avLst>
            </a:prstGeom>
            <a:solidFill>
              <a:srgbClr val="6095C9">
                <a:alpha val="60000"/>
              </a:srgbClr>
            </a:solidFill>
            <a:ln w="9525" cap="flat">
              <a:noFill/>
              <a:round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41041" y="1962803"/>
              <a:ext cx="8661798" cy="1012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defTabSz="647700">
                <a:buClr>
                  <a:srgbClr val="000000"/>
                </a:buClr>
                <a:defRPr sz="6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Data</a:t>
              </a:r>
            </a:p>
          </p:txBody>
        </p:sp>
      </p:grpSp>
      <p:pic>
        <p:nvPicPr>
          <p:cNvPr id="256" name="AmazonWebservices_Logo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77984" y="4070187"/>
            <a:ext cx="3571876" cy="142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Google_Cloud_Platform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37604" y="6682883"/>
            <a:ext cx="5773074" cy="723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Windows_Azure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41909" y="10864639"/>
            <a:ext cx="5313850" cy="780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Rackspace-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76714" y="8276493"/>
            <a:ext cx="3958614" cy="15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3708796" y="714375"/>
            <a:ext cx="17214118" cy="258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ctr" defTabSz="584200">
              <a:spcBef>
                <a:spcPts val="300"/>
              </a:spcBef>
              <a:defRPr sz="8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Distributed Clusters are Pervasive</a:t>
            </a:r>
          </a:p>
        </p:txBody>
      </p:sp>
    </p:spTree>
    <p:extLst>
      <p:ext uri="{BB962C8B-B14F-4D97-AF65-F5344CB8AC3E}">
        <p14:creationId xmlns:p14="http://schemas.microsoft.com/office/powerpoint/2010/main" val="11816389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 (Not Mandatory)</a:t>
            </a:r>
          </a:p>
          <a:p>
            <a:pPr lvl="1"/>
            <a:r>
              <a:rPr lang="en-US" dirty="0" smtClean="0"/>
              <a:t>Tuesdays 12-14 in C222, 14.3 – 04.05</a:t>
            </a:r>
            <a:endParaRPr lang="en-US" dirty="0"/>
          </a:p>
          <a:p>
            <a:r>
              <a:rPr lang="en-US" dirty="0" smtClean="0"/>
              <a:t>Exercise Sessions (Not Mandatory)</a:t>
            </a:r>
          </a:p>
          <a:p>
            <a:pPr lvl="1"/>
            <a:r>
              <a:rPr lang="en-US" dirty="0" smtClean="0"/>
              <a:t>Thursday 10-12 in C222, 16.03 – 04.05 </a:t>
            </a:r>
          </a:p>
          <a:p>
            <a:r>
              <a:rPr lang="en-US" dirty="0" smtClean="0"/>
              <a:t>Course Exam</a:t>
            </a:r>
          </a:p>
          <a:p>
            <a:pPr lvl="1"/>
            <a:r>
              <a:rPr lang="en-US" dirty="0" smtClean="0"/>
              <a:t>Yet to announce</a:t>
            </a:r>
            <a:endParaRPr lang="en-US" dirty="0"/>
          </a:p>
          <a:p>
            <a:r>
              <a:rPr lang="en-US" dirty="0" smtClean="0"/>
              <a:t>Optional Exam</a:t>
            </a:r>
          </a:p>
          <a:p>
            <a:pPr lvl="1"/>
            <a:r>
              <a:rPr lang="en-US" dirty="0" smtClean="0"/>
              <a:t>Yet to announce</a:t>
            </a:r>
          </a:p>
        </p:txBody>
      </p:sp>
    </p:spTree>
    <p:extLst>
      <p:ext uri="{BB962C8B-B14F-4D97-AF65-F5344CB8AC3E}">
        <p14:creationId xmlns:p14="http://schemas.microsoft.com/office/powerpoint/2010/main" val="19647993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4"/>
          <p:cNvGrpSpPr/>
          <p:nvPr/>
        </p:nvGrpSpPr>
        <p:grpSpPr>
          <a:xfrm>
            <a:off x="9852927" y="4007207"/>
            <a:ext cx="4937761" cy="9144001"/>
            <a:chOff x="0" y="0"/>
            <a:chExt cx="4937760" cy="9144000"/>
          </a:xfrm>
        </p:grpSpPr>
        <p:sp>
          <p:nvSpPr>
            <p:cNvPr id="262" name="Shape 262"/>
            <p:cNvSpPr/>
            <p:nvPr/>
          </p:nvSpPr>
          <p:spPr>
            <a:xfrm>
              <a:off x="0" y="0"/>
              <a:ext cx="4937761" cy="9144000"/>
            </a:xfrm>
            <a:prstGeom prst="roundRect">
              <a:avLst>
                <a:gd name="adj" fmla="val 8334"/>
              </a:avLst>
            </a:prstGeom>
            <a:solidFill>
              <a:srgbClr val="FAA757">
                <a:alpha val="64000"/>
              </a:srgbClr>
            </a:solidFill>
            <a:ln w="9525" cap="flat">
              <a:noFill/>
              <a:round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46380" y="6955370"/>
              <a:ext cx="4446985" cy="1939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b">
              <a:spAutoFit/>
            </a:bodyPr>
            <a:lstStyle>
              <a:lvl1pPr algn="ctr" defTabSz="647700">
                <a:buClr>
                  <a:srgbClr val="000000"/>
                </a:buClr>
                <a:defRPr sz="6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Distributed Computing</a:t>
              </a:r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5660167" y="4011697"/>
            <a:ext cx="9144001" cy="4937761"/>
            <a:chOff x="0" y="0"/>
            <a:chExt cx="9144000" cy="493776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9144000" cy="4937761"/>
            </a:xfrm>
            <a:prstGeom prst="roundRect">
              <a:avLst>
                <a:gd name="adj" fmla="val 8334"/>
              </a:avLst>
            </a:prstGeom>
            <a:solidFill>
              <a:srgbClr val="6095C9">
                <a:alpha val="60000"/>
              </a:srgbClr>
            </a:solidFill>
            <a:ln w="9525" cap="flat">
              <a:noFill/>
              <a:round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41041" y="1962803"/>
              <a:ext cx="8661798" cy="1012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defTabSz="647700">
                <a:buClr>
                  <a:srgbClr val="000000"/>
                </a:buClr>
                <a:defRPr sz="6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Data</a:t>
              </a:r>
            </a:p>
          </p:txBody>
        </p:sp>
      </p:grpSp>
      <p:grpSp>
        <p:nvGrpSpPr>
          <p:cNvPr id="270" name="Group 270"/>
          <p:cNvGrpSpPr/>
          <p:nvPr/>
        </p:nvGrpSpPr>
        <p:grpSpPr>
          <a:xfrm>
            <a:off x="9837501" y="4011697"/>
            <a:ext cx="9144001" cy="4937761"/>
            <a:chOff x="0" y="0"/>
            <a:chExt cx="9144000" cy="4937760"/>
          </a:xfrm>
        </p:grpSpPr>
        <p:sp>
          <p:nvSpPr>
            <p:cNvPr id="268" name="Shape 268"/>
            <p:cNvSpPr/>
            <p:nvPr/>
          </p:nvSpPr>
          <p:spPr>
            <a:xfrm>
              <a:off x="0" y="0"/>
              <a:ext cx="9144000" cy="4937761"/>
            </a:xfrm>
            <a:prstGeom prst="roundRect">
              <a:avLst>
                <a:gd name="adj" fmla="val 8334"/>
              </a:avLst>
            </a:prstGeom>
            <a:solidFill>
              <a:srgbClr val="FFFB00">
                <a:alpha val="40000"/>
              </a:srgbClr>
            </a:solidFill>
            <a:ln w="9525" cap="flat">
              <a:noFill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41556" y="1495086"/>
              <a:ext cx="8661798" cy="1939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/>
            <a:p>
              <a:pPr algn="r" defTabSz="647700">
                <a:buClr>
                  <a:srgbClr val="000000"/>
                </a:buClr>
                <a:defRPr sz="6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Machine </a:t>
              </a:r>
            </a:p>
            <a:p>
              <a:pPr algn="r" defTabSz="647700">
                <a:buClr>
                  <a:srgbClr val="000000"/>
                </a:buClr>
                <a:defRPr sz="6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Learning</a:t>
              </a:r>
            </a:p>
          </p:txBody>
        </p:sp>
      </p:grpSp>
      <p:sp>
        <p:nvSpPr>
          <p:cNvPr id="271" name="Shape 271"/>
          <p:cNvSpPr/>
          <p:nvPr/>
        </p:nvSpPr>
        <p:spPr>
          <a:xfrm>
            <a:off x="3708796" y="821531"/>
            <a:ext cx="17214118" cy="258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ctr" defTabSz="584200">
              <a:spcBef>
                <a:spcPts val="300"/>
              </a:spcBef>
              <a:defRPr sz="7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Mature Methods for Common Problems</a:t>
            </a:r>
            <a:br/>
            <a:r>
              <a:rPr sz="4400"/>
              <a:t>e.g., classification, regression, collaborative filtering, clustering </a:t>
            </a:r>
          </a:p>
        </p:txBody>
      </p:sp>
    </p:spTree>
    <p:extLst>
      <p:ext uri="{BB962C8B-B14F-4D97-AF65-F5344CB8AC3E}">
        <p14:creationId xmlns:p14="http://schemas.microsoft.com/office/powerpoint/2010/main" val="20253387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275"/>
          <p:cNvGrpSpPr/>
          <p:nvPr/>
        </p:nvGrpSpPr>
        <p:grpSpPr>
          <a:xfrm>
            <a:off x="9852927" y="4007207"/>
            <a:ext cx="4937761" cy="9144001"/>
            <a:chOff x="0" y="0"/>
            <a:chExt cx="4937760" cy="9144000"/>
          </a:xfrm>
        </p:grpSpPr>
        <p:sp>
          <p:nvSpPr>
            <p:cNvPr id="273" name="Shape 273"/>
            <p:cNvSpPr/>
            <p:nvPr/>
          </p:nvSpPr>
          <p:spPr>
            <a:xfrm>
              <a:off x="0" y="0"/>
              <a:ext cx="4937761" cy="9144000"/>
            </a:xfrm>
            <a:prstGeom prst="roundRect">
              <a:avLst>
                <a:gd name="adj" fmla="val 8334"/>
              </a:avLst>
            </a:prstGeom>
            <a:solidFill>
              <a:srgbClr val="FAA757">
                <a:alpha val="64000"/>
              </a:srgbClr>
            </a:solidFill>
            <a:ln w="9525" cap="flat">
              <a:noFill/>
              <a:round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46380" y="6955370"/>
              <a:ext cx="4446985" cy="1939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b">
              <a:spAutoFit/>
            </a:bodyPr>
            <a:lstStyle>
              <a:lvl1pPr algn="ctr" defTabSz="647700">
                <a:buClr>
                  <a:srgbClr val="000000"/>
                </a:buClr>
                <a:defRPr sz="6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Distributed Computing</a:t>
              </a:r>
            </a:p>
          </p:txBody>
        </p:sp>
      </p:grpSp>
      <p:grpSp>
        <p:nvGrpSpPr>
          <p:cNvPr id="278" name="Group 278"/>
          <p:cNvGrpSpPr/>
          <p:nvPr/>
        </p:nvGrpSpPr>
        <p:grpSpPr>
          <a:xfrm>
            <a:off x="5660167" y="4011697"/>
            <a:ext cx="9144001" cy="4937761"/>
            <a:chOff x="0" y="0"/>
            <a:chExt cx="9144000" cy="4937760"/>
          </a:xfrm>
        </p:grpSpPr>
        <p:sp>
          <p:nvSpPr>
            <p:cNvPr id="276" name="Shape 276"/>
            <p:cNvSpPr/>
            <p:nvPr/>
          </p:nvSpPr>
          <p:spPr>
            <a:xfrm>
              <a:off x="0" y="0"/>
              <a:ext cx="9144000" cy="4937761"/>
            </a:xfrm>
            <a:prstGeom prst="roundRect">
              <a:avLst>
                <a:gd name="adj" fmla="val 8334"/>
              </a:avLst>
            </a:prstGeom>
            <a:solidFill>
              <a:srgbClr val="6095C9">
                <a:alpha val="60000"/>
              </a:srgbClr>
            </a:solidFill>
            <a:ln w="9525" cap="flat">
              <a:noFill/>
              <a:round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041" y="1962803"/>
              <a:ext cx="8661798" cy="1012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defTabSz="647700">
                <a:buClr>
                  <a:srgbClr val="000000"/>
                </a:buClr>
                <a:defRPr sz="6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Data</a:t>
              </a:r>
            </a:p>
          </p:txBody>
        </p:sp>
      </p:grpSp>
      <p:grpSp>
        <p:nvGrpSpPr>
          <p:cNvPr id="281" name="Group 281"/>
          <p:cNvGrpSpPr/>
          <p:nvPr/>
        </p:nvGrpSpPr>
        <p:grpSpPr>
          <a:xfrm>
            <a:off x="9837501" y="4011697"/>
            <a:ext cx="9144001" cy="4937761"/>
            <a:chOff x="0" y="0"/>
            <a:chExt cx="9144000" cy="4937760"/>
          </a:xfrm>
        </p:grpSpPr>
        <p:sp>
          <p:nvSpPr>
            <p:cNvPr id="279" name="Shape 279"/>
            <p:cNvSpPr/>
            <p:nvPr/>
          </p:nvSpPr>
          <p:spPr>
            <a:xfrm>
              <a:off x="0" y="0"/>
              <a:ext cx="9144000" cy="4937761"/>
            </a:xfrm>
            <a:prstGeom prst="roundRect">
              <a:avLst>
                <a:gd name="adj" fmla="val 8334"/>
              </a:avLst>
            </a:prstGeom>
            <a:solidFill>
              <a:srgbClr val="FFFB00">
                <a:alpha val="40000"/>
              </a:srgbClr>
            </a:solidFill>
            <a:ln w="9525" cap="flat">
              <a:noFill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56" y="1495086"/>
              <a:ext cx="8661798" cy="1939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/>
            <a:p>
              <a:pPr algn="r" defTabSz="647700">
                <a:buClr>
                  <a:srgbClr val="000000"/>
                </a:buClr>
                <a:defRPr sz="6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Machine </a:t>
              </a:r>
            </a:p>
            <a:p>
              <a:pPr algn="r" defTabSz="647700">
                <a:buClr>
                  <a:srgbClr val="000000"/>
                </a:buClr>
                <a:defRPr sz="6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Learning</a:t>
              </a:r>
            </a:p>
          </p:txBody>
        </p:sp>
      </p:grpSp>
      <p:sp>
        <p:nvSpPr>
          <p:cNvPr id="282" name="Shape 282"/>
          <p:cNvSpPr/>
          <p:nvPr/>
        </p:nvSpPr>
        <p:spPr>
          <a:xfrm>
            <a:off x="3798093" y="373582"/>
            <a:ext cx="17180720" cy="4572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ctr" defTabSz="821531">
              <a:spcBef>
                <a:spcPts val="300"/>
              </a:spcBef>
              <a:defRPr sz="8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ML is Applied Everywhere</a:t>
            </a:r>
          </a:p>
          <a:p>
            <a:pPr algn="ctr" defTabSz="821531">
              <a:spcBef>
                <a:spcPts val="300"/>
              </a:spcBef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E.g., Personalized recommendations, Speech recognition, Face detection, Protein structure, Fraud detection, Spam filtering, Playing chess or Jeopardy, Unassisted vehicle control, Medical diagnosis, ...</a:t>
            </a:r>
          </a:p>
        </p:txBody>
      </p:sp>
      <p:sp>
        <p:nvSpPr>
          <p:cNvPr id="283" name="Shape 283"/>
          <p:cNvSpPr/>
          <p:nvPr/>
        </p:nvSpPr>
        <p:spPr>
          <a:xfrm>
            <a:off x="9833651" y="4005074"/>
            <a:ext cx="4958454" cy="4933056"/>
          </a:xfrm>
          <a:prstGeom prst="roundRect">
            <a:avLst>
              <a:gd name="adj" fmla="val 7497"/>
            </a:avLst>
          </a:prstGeom>
          <a:ln w="101600">
            <a:solidFill>
              <a:srgbClr val="0433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grpSp>
        <p:nvGrpSpPr>
          <p:cNvPr id="292" name="Group 292"/>
          <p:cNvGrpSpPr/>
          <p:nvPr/>
        </p:nvGrpSpPr>
        <p:grpSpPr>
          <a:xfrm>
            <a:off x="1439416" y="10873239"/>
            <a:ext cx="21335969" cy="2126041"/>
            <a:chOff x="-1720849" y="0"/>
            <a:chExt cx="21335967" cy="2126040"/>
          </a:xfrm>
        </p:grpSpPr>
        <p:grpSp>
          <p:nvGrpSpPr>
            <p:cNvPr id="290" name="Group 290"/>
            <p:cNvGrpSpPr/>
            <p:nvPr/>
          </p:nvGrpSpPr>
          <p:grpSpPr>
            <a:xfrm>
              <a:off x="-1720850" y="0"/>
              <a:ext cx="21335968" cy="2126041"/>
              <a:chOff x="-1720850" y="0"/>
              <a:chExt cx="21335967" cy="2126040"/>
            </a:xfrm>
          </p:grpSpPr>
          <p:pic>
            <p:nvPicPr>
              <p:cNvPr id="284" name="email-29853_128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762672" y="214478"/>
                <a:ext cx="1715850" cy="16970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5" name="Protein_folding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5781253" y="214478"/>
                <a:ext cx="3833865" cy="16970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6" name="people-279457_1280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649963" y="0"/>
                <a:ext cx="3179127" cy="2126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Picture 286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1720850" y="159488"/>
                <a:ext cx="909886" cy="908386"/>
              </a:xfrm>
              <a:prstGeom prst="rect">
                <a:avLst/>
              </a:prstGeom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288" name="Picture 287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631429" y="320223"/>
                <a:ext cx="854076" cy="854076"/>
              </a:xfrm>
              <a:prstGeom prst="rect">
                <a:avLst/>
              </a:prstGeom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289" name="Picture 288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29431" y="909582"/>
                <a:ext cx="854076" cy="854076"/>
              </a:xfrm>
              <a:prstGeom prst="rect">
                <a:avLst/>
              </a:prstGeom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291" name="social-media-552411_1920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685190" y="65155"/>
              <a:ext cx="2823729" cy="199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541879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2196703" y="2786062"/>
            <a:ext cx="20761333" cy="233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ctr" defTabSz="821531"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Classic ML techniques are not always suitable for modern datasets</a:t>
            </a:r>
          </a:p>
        </p:txBody>
      </p:sp>
      <p:pic>
        <p:nvPicPr>
          <p:cNvPr id="295" name="droppedImage.pdf"/>
          <p:cNvPicPr>
            <a:picLocks noChangeAspect="1"/>
          </p:cNvPicPr>
          <p:nvPr/>
        </p:nvPicPr>
        <p:blipFill>
          <a:blip r:embed="rId2">
            <a:extLst/>
          </a:blip>
          <a:srcRect r="33504" b="21233"/>
          <a:stretch>
            <a:fillRect/>
          </a:stretch>
        </p:blipFill>
        <p:spPr>
          <a:xfrm>
            <a:off x="3036093" y="4863703"/>
            <a:ext cx="9665866" cy="677110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4833937" y="-303610"/>
            <a:ext cx="14716126" cy="3357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8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Challenge: Scalability</a:t>
            </a:r>
          </a:p>
        </p:txBody>
      </p:sp>
      <p:grpSp>
        <p:nvGrpSpPr>
          <p:cNvPr id="299" name="Group 299"/>
          <p:cNvGrpSpPr/>
          <p:nvPr/>
        </p:nvGrpSpPr>
        <p:grpSpPr>
          <a:xfrm>
            <a:off x="20337312" y="10512219"/>
            <a:ext cx="3643137" cy="1535808"/>
            <a:chOff x="0" y="0"/>
            <a:chExt cx="3643136" cy="1535807"/>
          </a:xfrm>
        </p:grpSpPr>
        <p:sp>
          <p:nvSpPr>
            <p:cNvPr id="297" name="Shape 297"/>
            <p:cNvSpPr/>
            <p:nvPr/>
          </p:nvSpPr>
          <p:spPr>
            <a:xfrm>
              <a:off x="799048" y="0"/>
              <a:ext cx="2844089" cy="1535808"/>
            </a:xfrm>
            <a:prstGeom prst="roundRect">
              <a:avLst>
                <a:gd name="adj" fmla="val 26793"/>
              </a:avLst>
            </a:prstGeom>
            <a:solidFill>
              <a:srgbClr val="FFFB00">
                <a:alpha val="40000"/>
              </a:srgbClr>
            </a:solidFill>
            <a:ln w="9525" cap="flat">
              <a:noFill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0" y="414055"/>
              <a:ext cx="3617210" cy="850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r" defTabSz="647700">
                <a:buClr>
                  <a:srgbClr val="000000"/>
                </a:buClr>
                <a:defRPr sz="22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Machine </a:t>
              </a:r>
            </a:p>
            <a:p>
              <a:pPr algn="r" defTabSz="647700">
                <a:buClr>
                  <a:srgbClr val="000000"/>
                </a:buClr>
                <a:defRPr sz="22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Learning</a:t>
              </a:r>
            </a:p>
          </p:txBody>
        </p:sp>
      </p:grpSp>
      <p:grpSp>
        <p:nvGrpSpPr>
          <p:cNvPr id="307" name="Group 307"/>
          <p:cNvGrpSpPr/>
          <p:nvPr/>
        </p:nvGrpSpPr>
        <p:grpSpPr>
          <a:xfrm>
            <a:off x="19837069" y="10510822"/>
            <a:ext cx="3793093" cy="2844089"/>
            <a:chOff x="0" y="0"/>
            <a:chExt cx="3793091" cy="2844088"/>
          </a:xfrm>
        </p:grpSpPr>
        <p:grpSp>
          <p:nvGrpSpPr>
            <p:cNvPr id="302" name="Group 302"/>
            <p:cNvGrpSpPr/>
            <p:nvPr/>
          </p:nvGrpSpPr>
          <p:grpSpPr>
            <a:xfrm>
              <a:off x="0" y="0"/>
              <a:ext cx="3793092" cy="1535808"/>
              <a:chOff x="0" y="0"/>
              <a:chExt cx="3793091" cy="1535807"/>
            </a:xfrm>
          </p:grpSpPr>
          <p:sp>
            <p:nvSpPr>
              <p:cNvPr id="300" name="Shape 300"/>
              <p:cNvSpPr/>
              <p:nvPr/>
            </p:nvSpPr>
            <p:spPr>
              <a:xfrm>
                <a:off x="0" y="0"/>
                <a:ext cx="2844089" cy="1535808"/>
              </a:xfrm>
              <a:prstGeom prst="roundRect">
                <a:avLst>
                  <a:gd name="adj" fmla="val 26793"/>
                </a:avLst>
              </a:prstGeom>
              <a:solidFill>
                <a:srgbClr val="6095C9">
                  <a:alpha val="60000"/>
                </a:srgbClr>
              </a:solidFill>
              <a:ln w="9525" cap="flat">
                <a:noFill/>
                <a:round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8965" y="562210"/>
                <a:ext cx="3784127" cy="46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 defTabSz="647700">
                  <a:buClr>
                    <a:srgbClr val="000000"/>
                  </a:buClr>
                  <a:defRPr sz="22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r>
                  <a:rPr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Data</a:t>
                </a:r>
              </a:p>
            </p:txBody>
          </p:sp>
        </p:grpSp>
        <p:grpSp>
          <p:nvGrpSpPr>
            <p:cNvPr id="305" name="Group 305"/>
            <p:cNvGrpSpPr/>
            <p:nvPr/>
          </p:nvGrpSpPr>
          <p:grpSpPr>
            <a:xfrm>
              <a:off x="1175099" y="0"/>
              <a:ext cx="1794399" cy="2844089"/>
              <a:chOff x="0" y="0"/>
              <a:chExt cx="1794397" cy="2844088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128987" y="0"/>
                <a:ext cx="1535808" cy="2844089"/>
              </a:xfrm>
              <a:prstGeom prst="roundRect">
                <a:avLst>
                  <a:gd name="adj" fmla="val 26793"/>
                </a:avLst>
              </a:prstGeom>
              <a:solidFill>
                <a:srgbClr val="FAA757">
                  <a:alpha val="64000"/>
                </a:srgbClr>
              </a:solidFill>
              <a:ln w="9525" cap="flat">
                <a:noFill/>
                <a:round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53578" tIns="53578" rIns="53578" bIns="53578" numCol="1" anchor="t">
                <a:noAutofit/>
              </a:bodyPr>
              <a:lstStyle/>
              <a:p>
                <a:pPr algn="ctr" defTabSz="825500">
                  <a:buClr>
                    <a:srgbClr val="000000"/>
                  </a:buClr>
                  <a:defRPr sz="78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0" y="1784256"/>
                <a:ext cx="1794398" cy="8215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b">
                <a:noAutofit/>
              </a:bodyPr>
              <a:lstStyle>
                <a:lvl1pPr algn="ctr" defTabSz="647700">
                  <a:buClr>
                    <a:srgbClr val="000000"/>
                  </a:buClr>
                  <a:defRPr sz="2200">
                    <a:uFill>
                      <a:solidFill>
                        <a:srgbClr val="000000"/>
                      </a:solidFill>
                    </a:u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>
                  <a:defRPr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defRPr>
                </a:pPr>
                <a:r>
                  <a:rPr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</a:rPr>
                  <a:t>Distributed Computing</a:t>
                </a:r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1292546" y="8925"/>
              <a:ext cx="1551542" cy="1537951"/>
            </a:xfrm>
            <a:prstGeom prst="roundRect">
              <a:avLst>
                <a:gd name="adj" fmla="val 26793"/>
              </a:avLst>
            </a:prstGeom>
            <a:solidFill>
              <a:srgbClr val="AAC56C"/>
            </a:solidFill>
            <a:ln w="101600" cap="flat">
              <a:solidFill>
                <a:srgbClr val="0433FF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821531">
                <a:spcBef>
                  <a:spcPts val="1500"/>
                </a:spcBef>
                <a:defRPr sz="5000">
                  <a:solidFill>
                    <a:srgbClr val="0433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308" name="Shape 308"/>
          <p:cNvSpPr/>
          <p:nvPr/>
        </p:nvSpPr>
        <p:spPr>
          <a:xfrm>
            <a:off x="13458274" y="5249847"/>
            <a:ext cx="7372119" cy="3207983"/>
          </a:xfrm>
          <a:prstGeom prst="roundRect">
            <a:avLst>
              <a:gd name="adj" fmla="val 8197"/>
            </a:avLst>
          </a:prstGeom>
          <a:solidFill>
            <a:srgbClr val="B2D7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ctr" defTabSz="584200">
              <a:defRPr sz="5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Data Grows Faster than Moore’s Law</a:t>
            </a:r>
          </a:p>
          <a:p>
            <a:pPr algn="ctr" defTabSz="584200"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[IDC report, Kathy Yelick, LBNL]</a:t>
            </a:r>
          </a:p>
        </p:txBody>
      </p:sp>
    </p:spTree>
    <p:extLst>
      <p:ext uri="{BB962C8B-B14F-4D97-AF65-F5344CB8AC3E}">
        <p14:creationId xmlns:p14="http://schemas.microsoft.com/office/powerpoint/2010/main" val="996451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ctrTitle"/>
          </p:nvPr>
        </p:nvSpPr>
        <p:spPr>
          <a:xfrm>
            <a:off x="3676054" y="4431988"/>
            <a:ext cx="17465078" cy="385542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Distributed Computing and Apache Spark</a:t>
            </a:r>
          </a:p>
        </p:txBody>
      </p:sp>
      <p:grpSp>
        <p:nvGrpSpPr>
          <p:cNvPr id="338" name="Group 338"/>
          <p:cNvGrpSpPr/>
          <p:nvPr/>
        </p:nvGrpSpPr>
        <p:grpSpPr>
          <a:xfrm>
            <a:off x="721502" y="10774853"/>
            <a:ext cx="22964280" cy="2345115"/>
            <a:chOff x="0" y="0"/>
            <a:chExt cx="22964278" cy="2345114"/>
          </a:xfrm>
        </p:grpSpPr>
        <p:pic>
          <p:nvPicPr>
            <p:cNvPr id="333" name="CS190.1x_Banner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449064" cy="2345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7" name="Group 337"/>
            <p:cNvGrpSpPr/>
            <p:nvPr/>
          </p:nvGrpSpPr>
          <p:grpSpPr>
            <a:xfrm>
              <a:off x="17758835" y="0"/>
              <a:ext cx="5205444" cy="2252501"/>
              <a:chOff x="0" y="0"/>
              <a:chExt cx="5205443" cy="2252500"/>
            </a:xfrm>
          </p:grpSpPr>
          <p:pic>
            <p:nvPicPr>
              <p:cNvPr id="334" name="image1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472901"/>
                <a:ext cx="5205444" cy="779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5" name="image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98650" y="0"/>
                <a:ext cx="2860549" cy="9954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6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837371" y="20682"/>
                <a:ext cx="1342197" cy="10683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8467120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xfrm>
            <a:off x="3798443" y="708035"/>
            <a:ext cx="16508859" cy="1741449"/>
          </a:xfrm>
          <a:prstGeom prst="rect">
            <a:avLst/>
          </a:prstGeom>
        </p:spPr>
        <p:txBody>
          <a:bodyPr/>
          <a:lstStyle>
            <a:lvl1pPr algn="ctr" defTabSz="642937">
              <a:defRPr sz="8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How to Handle Massive Data?</a:t>
            </a:r>
          </a:p>
        </p:txBody>
      </p:sp>
      <p:sp>
        <p:nvSpPr>
          <p:cNvPr id="341" name="Shape 341"/>
          <p:cNvSpPr>
            <a:spLocks noGrp="1"/>
          </p:cNvSpPr>
          <p:nvPr>
            <p:ph type="body" idx="1"/>
          </p:nvPr>
        </p:nvSpPr>
        <p:spPr>
          <a:xfrm>
            <a:off x="3277743" y="2888677"/>
            <a:ext cx="18345869" cy="8204681"/>
          </a:xfrm>
          <a:prstGeom prst="rect">
            <a:avLst/>
          </a:prstGeom>
        </p:spPr>
        <p:txBody>
          <a:bodyPr>
            <a:noAutofit/>
          </a:bodyPr>
          <a:lstStyle>
            <a:lvl1pPr defTabSz="642937">
              <a:spcBef>
                <a:spcPts val="2000"/>
              </a:spcBef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Traditional tools (Matlab, R, Excel, etc.) run on a single machine</a:t>
            </a:r>
          </a:p>
        </p:txBody>
      </p:sp>
    </p:spTree>
    <p:extLst>
      <p:ext uri="{BB962C8B-B14F-4D97-AF65-F5344CB8AC3E}">
        <p14:creationId xmlns:p14="http://schemas.microsoft.com/office/powerpoint/2010/main" val="107753242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3912743" y="2888677"/>
            <a:ext cx="16939420" cy="820468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642937">
              <a:spcBef>
                <a:spcPts val="2000"/>
              </a:spcBef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Need more hardware to store / process modern data</a:t>
            </a:r>
          </a:p>
          <a:p>
            <a:pPr defTabSz="642937">
              <a:spcBef>
                <a:spcPts val="2000"/>
              </a:spcBef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Scale-up</a:t>
            </a:r>
            <a:r>
              <a:t> (one big machine)</a:t>
            </a:r>
          </a:p>
          <a:p>
            <a:pPr marL="892968" lvl="2" indent="-892968" defTabSz="584200">
              <a:spcBef>
                <a:spcPts val="0"/>
              </a:spcBef>
              <a:buSzPct val="125000"/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0433FF"/>
                </a:solidFill>
              </a:rPr>
              <a:t>Can be very fast for medium scale problems</a:t>
            </a:r>
          </a:p>
          <a:p>
            <a:pPr marL="892968" lvl="2" indent="-892968" defTabSz="584200">
              <a:spcBef>
                <a:spcPts val="0"/>
              </a:spcBef>
              <a:buSzPct val="125000"/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2600"/>
                </a:solidFill>
              </a:rPr>
              <a:t>Expensive, specialized hardware</a:t>
            </a:r>
          </a:p>
          <a:p>
            <a:pPr marL="892968" lvl="2" indent="-892968" defTabSz="584200">
              <a:spcBef>
                <a:spcPts val="0"/>
              </a:spcBef>
              <a:buSzPct val="125000"/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2600"/>
                </a:solidFill>
              </a:rPr>
              <a:t>Eventually hit a wall</a:t>
            </a:r>
          </a:p>
        </p:txBody>
      </p:sp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3798443" y="708035"/>
            <a:ext cx="16508859" cy="1741449"/>
          </a:xfrm>
          <a:prstGeom prst="rect">
            <a:avLst/>
          </a:prstGeom>
        </p:spPr>
        <p:txBody>
          <a:bodyPr/>
          <a:lstStyle>
            <a:lvl1pPr algn="ctr" defTabSz="642937">
              <a:defRPr sz="8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How to Handle Massive Data?</a:t>
            </a:r>
          </a:p>
        </p:txBody>
      </p:sp>
      <p:grpSp>
        <p:nvGrpSpPr>
          <p:cNvPr id="358" name="Group 358"/>
          <p:cNvGrpSpPr/>
          <p:nvPr/>
        </p:nvGrpSpPr>
        <p:grpSpPr>
          <a:xfrm>
            <a:off x="3589281" y="8474597"/>
            <a:ext cx="5285419" cy="4812972"/>
            <a:chOff x="0" y="0"/>
            <a:chExt cx="5285418" cy="4812971"/>
          </a:xfrm>
        </p:grpSpPr>
        <p:pic>
          <p:nvPicPr>
            <p:cNvPr id="347" name="shutterstock_16322566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4692133">
              <a:off x="-17874" y="377661"/>
              <a:ext cx="2185391" cy="1739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53" name="Group 353"/>
            <p:cNvGrpSpPr/>
            <p:nvPr/>
          </p:nvGrpSpPr>
          <p:grpSpPr>
            <a:xfrm>
              <a:off x="437418" y="490934"/>
              <a:ext cx="4632150" cy="4322038"/>
              <a:chOff x="698506" y="1980851"/>
              <a:chExt cx="4632149" cy="4322037"/>
            </a:xfrm>
          </p:grpSpPr>
          <p:sp>
            <p:nvSpPr>
              <p:cNvPr id="348" name="Shape 348"/>
              <p:cNvSpPr/>
              <p:nvPr/>
            </p:nvSpPr>
            <p:spPr>
              <a:xfrm>
                <a:off x="698506" y="3458303"/>
                <a:ext cx="1224622" cy="7409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algn="ctr" defTabSz="642937">
                  <a:defRPr sz="3200" i="1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CPU</a:t>
                </a:r>
              </a:p>
            </p:txBody>
          </p:sp>
          <p:sp>
            <p:nvSpPr>
              <p:cNvPr id="349" name="Shape 349"/>
              <p:cNvSpPr/>
              <p:nvPr/>
            </p:nvSpPr>
            <p:spPr>
              <a:xfrm flipV="1">
                <a:off x="2537222" y="1980851"/>
                <a:ext cx="918336" cy="605355"/>
              </a:xfrm>
              <a:prstGeom prst="line">
                <a:avLst/>
              </a:prstGeom>
              <a:noFill/>
              <a:ln w="241300" cap="rnd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2466900" y="3750332"/>
                <a:ext cx="1018468" cy="387365"/>
              </a:xfrm>
              <a:prstGeom prst="line">
                <a:avLst/>
              </a:prstGeom>
              <a:noFill/>
              <a:ln w="139700" cap="rnd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4219808" y="5602913"/>
                <a:ext cx="1095195" cy="69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defTabSz="642937">
                  <a:defRPr sz="3200" i="1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Disk</a:t>
                </a: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4095281" y="3001944"/>
                <a:ext cx="1235375" cy="69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defTabSz="642937">
                  <a:defRPr sz="3200" i="1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RAM</a:t>
                </a:r>
              </a:p>
            </p:txBody>
          </p:sp>
        </p:grpSp>
        <p:grpSp>
          <p:nvGrpSpPr>
            <p:cNvPr id="356" name="Group 356"/>
            <p:cNvGrpSpPr/>
            <p:nvPr/>
          </p:nvGrpSpPr>
          <p:grpSpPr>
            <a:xfrm>
              <a:off x="3649255" y="26766"/>
              <a:ext cx="1485623" cy="1279004"/>
              <a:chOff x="0" y="0"/>
              <a:chExt cx="1485622" cy="1279003"/>
            </a:xfrm>
          </p:grpSpPr>
          <p:pic>
            <p:nvPicPr>
              <p:cNvPr id="354" name="ram-98420_128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t="24765" b="24765"/>
              <a:stretch>
                <a:fillRect/>
              </a:stretch>
            </p:blipFill>
            <p:spPr>
              <a:xfrm rot="1782874">
                <a:off x="-4628" y="580997"/>
                <a:ext cx="1443374" cy="3642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5" name="ram-98420_128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t="24765" b="24765"/>
              <a:stretch>
                <a:fillRect/>
              </a:stretch>
            </p:blipFill>
            <p:spPr>
              <a:xfrm rot="1782874">
                <a:off x="46876" y="333778"/>
                <a:ext cx="1443374" cy="3642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57" name="hdd-155913_128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25115">
              <a:off x="3842966" y="2389480"/>
              <a:ext cx="1098201" cy="15723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6" name="Group 386"/>
          <p:cNvGrpSpPr/>
          <p:nvPr/>
        </p:nvGrpSpPr>
        <p:grpSpPr>
          <a:xfrm>
            <a:off x="10604771" y="7428203"/>
            <a:ext cx="9522129" cy="6240365"/>
            <a:chOff x="-508000" y="0"/>
            <a:chExt cx="9522128" cy="6240364"/>
          </a:xfrm>
        </p:grpSpPr>
        <p:grpSp>
          <p:nvGrpSpPr>
            <p:cNvPr id="365" name="Group 365"/>
            <p:cNvGrpSpPr/>
            <p:nvPr/>
          </p:nvGrpSpPr>
          <p:grpSpPr>
            <a:xfrm>
              <a:off x="-508000" y="1918327"/>
              <a:ext cx="9285641" cy="4322038"/>
              <a:chOff x="-1777999" y="2338038"/>
              <a:chExt cx="9285640" cy="4322036"/>
            </a:xfrm>
          </p:grpSpPr>
          <p:sp>
            <p:nvSpPr>
              <p:cNvPr id="359" name="Shape 359"/>
              <p:cNvSpPr/>
              <p:nvPr/>
            </p:nvSpPr>
            <p:spPr>
              <a:xfrm>
                <a:off x="-1778000" y="3744837"/>
                <a:ext cx="2026605" cy="1"/>
              </a:xfrm>
              <a:prstGeom prst="line">
                <a:avLst/>
              </a:prstGeom>
              <a:noFill/>
              <a:ln w="139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5842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2621490" y="5446647"/>
                <a:ext cx="1224622" cy="7409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algn="ctr" defTabSz="642937">
                  <a:defRPr sz="3200" i="1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CPU</a:t>
                </a:r>
              </a:p>
            </p:txBody>
          </p:sp>
          <p:sp>
            <p:nvSpPr>
              <p:cNvPr id="361" name="Shape 361"/>
              <p:cNvSpPr/>
              <p:nvPr/>
            </p:nvSpPr>
            <p:spPr>
              <a:xfrm flipV="1">
                <a:off x="4714206" y="2338038"/>
                <a:ext cx="918336" cy="605355"/>
              </a:xfrm>
              <a:prstGeom prst="line">
                <a:avLst/>
              </a:prstGeom>
              <a:noFill/>
              <a:ln w="241300" cap="rnd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362" name="Shape 362"/>
              <p:cNvSpPr/>
              <p:nvPr/>
            </p:nvSpPr>
            <p:spPr>
              <a:xfrm>
                <a:off x="4643884" y="4107519"/>
                <a:ext cx="1018468" cy="387366"/>
              </a:xfrm>
              <a:prstGeom prst="line">
                <a:avLst/>
              </a:prstGeom>
              <a:noFill/>
              <a:ln w="139700" cap="rnd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363" name="Shape 363"/>
              <p:cNvSpPr/>
              <p:nvPr/>
            </p:nvSpPr>
            <p:spPr>
              <a:xfrm>
                <a:off x="6396792" y="5960099"/>
                <a:ext cx="1095196" cy="69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defTabSz="642937">
                  <a:defRPr sz="3200" i="1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Disk</a:t>
                </a:r>
              </a:p>
            </p:txBody>
          </p:sp>
          <p:sp>
            <p:nvSpPr>
              <p:cNvPr id="364" name="Shape 364"/>
              <p:cNvSpPr/>
              <p:nvPr/>
            </p:nvSpPr>
            <p:spPr>
              <a:xfrm>
                <a:off x="6272266" y="3359132"/>
                <a:ext cx="1235375" cy="69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defTabSz="642937">
                  <a:defRPr sz="3200" i="1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RAM</a:t>
                </a:r>
              </a:p>
            </p:txBody>
          </p:sp>
        </p:grpSp>
        <p:pic>
          <p:nvPicPr>
            <p:cNvPr id="366" name="hdd-155913_128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25115">
              <a:off x="7571676" y="3816874"/>
              <a:ext cx="1098201" cy="15723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2" name="Group 372"/>
            <p:cNvGrpSpPr/>
            <p:nvPr/>
          </p:nvGrpSpPr>
          <p:grpSpPr>
            <a:xfrm>
              <a:off x="2708840" y="1427625"/>
              <a:ext cx="3333964" cy="3661633"/>
              <a:chOff x="-167525" y="-139599"/>
              <a:chExt cx="3333963" cy="3661631"/>
            </a:xfrm>
          </p:grpSpPr>
          <p:grpSp>
            <p:nvGrpSpPr>
              <p:cNvPr id="370" name="Group 370"/>
              <p:cNvGrpSpPr/>
              <p:nvPr/>
            </p:nvGrpSpPr>
            <p:grpSpPr>
              <a:xfrm>
                <a:off x="340474" y="495400"/>
                <a:ext cx="2825965" cy="3026633"/>
                <a:chOff x="-167525" y="-139599"/>
                <a:chExt cx="2825964" cy="3026631"/>
              </a:xfrm>
            </p:grpSpPr>
            <p:pic>
              <p:nvPicPr>
                <p:cNvPr id="367" name="shutterstock_163225661.jp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18397" t="8280" r="16564" b="10126"/>
                <a:stretch>
                  <a:fillRect/>
                </a:stretch>
              </p:blipFill>
              <p:spPr>
                <a:xfrm rot="4692133">
                  <a:off x="1021088" y="1249917"/>
                  <a:ext cx="1500799" cy="14987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182" y="0"/>
                      </a:moveTo>
                      <a:lnTo>
                        <a:pt x="0" y="10558"/>
                      </a:lnTo>
                      <a:lnTo>
                        <a:pt x="11418" y="21600"/>
                      </a:lnTo>
                      <a:lnTo>
                        <a:pt x="21600" y="11042"/>
                      </a:lnTo>
                      <a:lnTo>
                        <a:pt x="10182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68" name="shutterstock_163225661.jp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19584" t="10795" r="18243" b="11839"/>
                <a:stretch>
                  <a:fillRect/>
                </a:stretch>
              </p:blipFill>
              <p:spPr>
                <a:xfrm rot="4692133">
                  <a:off x="505741" y="667821"/>
                  <a:ext cx="1434667" cy="1421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260" y="0"/>
                      </a:moveTo>
                      <a:lnTo>
                        <a:pt x="0" y="10383"/>
                      </a:lnTo>
                      <a:lnTo>
                        <a:pt x="12340" y="21600"/>
                      </a:lnTo>
                      <a:lnTo>
                        <a:pt x="21600" y="11217"/>
                      </a:lnTo>
                      <a:lnTo>
                        <a:pt x="9260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69" name="shutterstock_163225661.jp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19584" t="10795" r="18243" b="11839"/>
                <a:stretch>
                  <a:fillRect/>
                </a:stretch>
              </p:blipFill>
              <p:spPr>
                <a:xfrm rot="4692133">
                  <a:off x="-42671" y="-2679"/>
                  <a:ext cx="1434666" cy="1421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260" y="0"/>
                      </a:moveTo>
                      <a:lnTo>
                        <a:pt x="0" y="10383"/>
                      </a:lnTo>
                      <a:lnTo>
                        <a:pt x="12340" y="21600"/>
                      </a:lnTo>
                      <a:lnTo>
                        <a:pt x="21600" y="11217"/>
                      </a:lnTo>
                      <a:lnTo>
                        <a:pt x="9260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71" name="shutterstock_163225661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584" t="10795" r="18243" b="11839"/>
              <a:stretch>
                <a:fillRect/>
              </a:stretch>
            </p:blipFill>
            <p:spPr>
              <a:xfrm rot="4692133">
                <a:off x="-42671" y="-2679"/>
                <a:ext cx="1434666" cy="1421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60" y="0"/>
                    </a:moveTo>
                    <a:lnTo>
                      <a:pt x="0" y="10383"/>
                    </a:lnTo>
                    <a:lnTo>
                      <a:pt x="12340" y="21600"/>
                    </a:lnTo>
                    <a:lnTo>
                      <a:pt x="21600" y="11217"/>
                    </a:lnTo>
                    <a:lnTo>
                      <a:pt x="9260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85" name="Group 385"/>
            <p:cNvGrpSpPr/>
            <p:nvPr/>
          </p:nvGrpSpPr>
          <p:grpSpPr>
            <a:xfrm>
              <a:off x="7377965" y="0"/>
              <a:ext cx="1485623" cy="2930004"/>
              <a:chOff x="0" y="0"/>
              <a:chExt cx="1485622" cy="2930003"/>
            </a:xfrm>
          </p:grpSpPr>
          <p:grpSp>
            <p:nvGrpSpPr>
              <p:cNvPr id="375" name="Group 375"/>
              <p:cNvGrpSpPr/>
              <p:nvPr/>
            </p:nvGrpSpPr>
            <p:grpSpPr>
              <a:xfrm>
                <a:off x="0" y="1650999"/>
                <a:ext cx="1485623" cy="1279005"/>
                <a:chOff x="0" y="0"/>
                <a:chExt cx="1485622" cy="1279003"/>
              </a:xfrm>
            </p:grpSpPr>
            <p:pic>
              <p:nvPicPr>
                <p:cNvPr id="373" name="ram-98420_1280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t="24765" b="24765"/>
                <a:stretch>
                  <a:fillRect/>
                </a:stretch>
              </p:blipFill>
              <p:spPr>
                <a:xfrm rot="1782874">
                  <a:off x="-4628" y="580997"/>
                  <a:ext cx="1443374" cy="3642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74" name="ram-98420_1280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t="24765" b="24765"/>
                <a:stretch>
                  <a:fillRect/>
                </a:stretch>
              </p:blipFill>
              <p:spPr>
                <a:xfrm rot="1782874">
                  <a:off x="46876" y="333778"/>
                  <a:ext cx="1443374" cy="3642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78" name="Group 378"/>
              <p:cNvGrpSpPr/>
              <p:nvPr/>
            </p:nvGrpSpPr>
            <p:grpSpPr>
              <a:xfrm>
                <a:off x="0" y="1100666"/>
                <a:ext cx="1485623" cy="1279005"/>
                <a:chOff x="0" y="0"/>
                <a:chExt cx="1485622" cy="1279003"/>
              </a:xfrm>
            </p:grpSpPr>
            <p:pic>
              <p:nvPicPr>
                <p:cNvPr id="376" name="ram-98420_1280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t="24765" b="24765"/>
                <a:stretch>
                  <a:fillRect/>
                </a:stretch>
              </p:blipFill>
              <p:spPr>
                <a:xfrm rot="1782874">
                  <a:off x="-4628" y="580997"/>
                  <a:ext cx="1443374" cy="3642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77" name="ram-98420_1280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t="24765" b="24765"/>
                <a:stretch>
                  <a:fillRect/>
                </a:stretch>
              </p:blipFill>
              <p:spPr>
                <a:xfrm rot="1782874">
                  <a:off x="46876" y="333778"/>
                  <a:ext cx="1443374" cy="3642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1" name="Group 381"/>
              <p:cNvGrpSpPr/>
              <p:nvPr/>
            </p:nvGrpSpPr>
            <p:grpSpPr>
              <a:xfrm>
                <a:off x="0" y="550333"/>
                <a:ext cx="1485623" cy="1279004"/>
                <a:chOff x="0" y="0"/>
                <a:chExt cx="1485622" cy="1279003"/>
              </a:xfrm>
            </p:grpSpPr>
            <p:pic>
              <p:nvPicPr>
                <p:cNvPr id="379" name="ram-98420_1280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t="24765" b="24765"/>
                <a:stretch>
                  <a:fillRect/>
                </a:stretch>
              </p:blipFill>
              <p:spPr>
                <a:xfrm rot="1782874">
                  <a:off x="-4628" y="580997"/>
                  <a:ext cx="1443374" cy="3642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80" name="ram-98420_1280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t="24765" b="24765"/>
                <a:stretch>
                  <a:fillRect/>
                </a:stretch>
              </p:blipFill>
              <p:spPr>
                <a:xfrm rot="1782874">
                  <a:off x="46876" y="333778"/>
                  <a:ext cx="1443374" cy="3642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84" name="Group 384"/>
              <p:cNvGrpSpPr/>
              <p:nvPr/>
            </p:nvGrpSpPr>
            <p:grpSpPr>
              <a:xfrm>
                <a:off x="0" y="-1"/>
                <a:ext cx="1485623" cy="1279005"/>
                <a:chOff x="0" y="0"/>
                <a:chExt cx="1485622" cy="1279003"/>
              </a:xfrm>
            </p:grpSpPr>
            <p:pic>
              <p:nvPicPr>
                <p:cNvPr id="382" name="ram-98420_1280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t="24765" b="24765"/>
                <a:stretch>
                  <a:fillRect/>
                </a:stretch>
              </p:blipFill>
              <p:spPr>
                <a:xfrm rot="1782874">
                  <a:off x="-4628" y="580997"/>
                  <a:ext cx="1443374" cy="3642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83" name="ram-98420_1280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t="24765" b="24765"/>
                <a:stretch>
                  <a:fillRect/>
                </a:stretch>
              </p:blipFill>
              <p:spPr>
                <a:xfrm rot="1782874">
                  <a:off x="46876" y="333778"/>
                  <a:ext cx="1443374" cy="3642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5326417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build="p" bldLvl="5" animBg="1" advAuto="0"/>
      <p:bldP spid="358" grpId="0" animBg="1" advAuto="0"/>
      <p:bldP spid="386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/>
          </p:cNvSpPr>
          <p:nvPr>
            <p:ph type="title"/>
          </p:nvPr>
        </p:nvSpPr>
        <p:spPr>
          <a:xfrm>
            <a:off x="3912743" y="708035"/>
            <a:ext cx="16508859" cy="1741449"/>
          </a:xfrm>
          <a:prstGeom prst="rect">
            <a:avLst/>
          </a:prstGeom>
        </p:spPr>
        <p:txBody>
          <a:bodyPr/>
          <a:lstStyle>
            <a:lvl1pPr defTabSz="642937">
              <a:defRPr sz="9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How to Handle Massive Data?</a:t>
            </a:r>
          </a:p>
        </p:txBody>
      </p:sp>
      <p:sp>
        <p:nvSpPr>
          <p:cNvPr id="494" name="Shape 494"/>
          <p:cNvSpPr>
            <a:spLocks noGrp="1"/>
          </p:cNvSpPr>
          <p:nvPr>
            <p:ph type="body" idx="1"/>
          </p:nvPr>
        </p:nvSpPr>
        <p:spPr>
          <a:xfrm>
            <a:off x="3912743" y="2888677"/>
            <a:ext cx="16939420" cy="820468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642937">
              <a:spcBef>
                <a:spcPts val="2000"/>
              </a:spcBef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Need more hardware to store / process modern data</a:t>
            </a:r>
          </a:p>
          <a:p>
            <a:pPr defTabSz="642937">
              <a:spcBef>
                <a:spcPts val="2000"/>
              </a:spcBef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Scale-out</a:t>
            </a:r>
            <a:r>
              <a:t> (distributed, e.g., cloud-based)</a:t>
            </a:r>
          </a:p>
          <a:p>
            <a:pPr marL="892968" lvl="2" indent="-892968" defTabSz="584200">
              <a:spcBef>
                <a:spcPts val="0"/>
              </a:spcBef>
              <a:buSzPct val="125000"/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0433FF"/>
                </a:solidFill>
              </a:rPr>
              <a:t>Commodity hardware, scales to massive problems</a:t>
            </a:r>
          </a:p>
          <a:p>
            <a:pPr marL="892968" lvl="2" indent="-892968" defTabSz="584200">
              <a:spcBef>
                <a:spcPts val="0"/>
              </a:spcBef>
              <a:buSzPct val="125000"/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2600"/>
                </a:solidFill>
              </a:rPr>
              <a:t>Need to deal with network communication</a:t>
            </a:r>
          </a:p>
          <a:p>
            <a:pPr marL="892968" lvl="2" indent="-892968" defTabSz="584200">
              <a:spcBef>
                <a:spcPts val="0"/>
              </a:spcBef>
              <a:buSzPct val="125000"/>
              <a:buChar char="•"/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2600"/>
                </a:solidFill>
              </a:rPr>
              <a:t>Added software complexity</a:t>
            </a:r>
          </a:p>
        </p:txBody>
      </p:sp>
      <p:grpSp>
        <p:nvGrpSpPr>
          <p:cNvPr id="558" name="Group 558"/>
          <p:cNvGrpSpPr/>
          <p:nvPr/>
        </p:nvGrpSpPr>
        <p:grpSpPr>
          <a:xfrm>
            <a:off x="3479550" y="8251031"/>
            <a:ext cx="17699467" cy="5209187"/>
            <a:chOff x="0" y="0"/>
            <a:chExt cx="17699465" cy="5209186"/>
          </a:xfrm>
        </p:grpSpPr>
        <p:grpSp>
          <p:nvGrpSpPr>
            <p:cNvPr id="503" name="Group 503"/>
            <p:cNvGrpSpPr/>
            <p:nvPr/>
          </p:nvGrpSpPr>
          <p:grpSpPr>
            <a:xfrm>
              <a:off x="2567102" y="0"/>
              <a:ext cx="12503944" cy="1574714"/>
              <a:chOff x="676473" y="0"/>
              <a:chExt cx="12503942" cy="1574713"/>
            </a:xfrm>
          </p:grpSpPr>
          <p:sp>
            <p:nvSpPr>
              <p:cNvPr id="495" name="Shape 495"/>
              <p:cNvSpPr/>
              <p:nvPr/>
            </p:nvSpPr>
            <p:spPr>
              <a:xfrm flipH="1" flipV="1">
                <a:off x="7291537" y="1058316"/>
                <a:ext cx="1124970" cy="51133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5842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496" name="Shape 496"/>
              <p:cNvSpPr/>
              <p:nvPr/>
            </p:nvSpPr>
            <p:spPr>
              <a:xfrm flipV="1">
                <a:off x="4335535" y="1040750"/>
                <a:ext cx="1494423" cy="53396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5842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grpSp>
            <p:nvGrpSpPr>
              <p:cNvPr id="502" name="Group 502"/>
              <p:cNvGrpSpPr/>
              <p:nvPr/>
            </p:nvGrpSpPr>
            <p:grpSpPr>
              <a:xfrm>
                <a:off x="676473" y="0"/>
                <a:ext cx="12503944" cy="1570934"/>
                <a:chOff x="676473" y="0"/>
                <a:chExt cx="12503943" cy="1570933"/>
              </a:xfrm>
            </p:grpSpPr>
            <p:sp>
              <p:nvSpPr>
                <p:cNvPr id="497" name="Shape 497"/>
                <p:cNvSpPr/>
                <p:nvPr/>
              </p:nvSpPr>
              <p:spPr>
                <a:xfrm flipH="1" flipV="1">
                  <a:off x="8406931" y="607637"/>
                  <a:ext cx="4773486" cy="963297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498" name="Shape 498"/>
                <p:cNvSpPr/>
                <p:nvPr/>
              </p:nvSpPr>
              <p:spPr>
                <a:xfrm flipV="1">
                  <a:off x="676473" y="524068"/>
                  <a:ext cx="4680597" cy="1040823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grpSp>
              <p:nvGrpSpPr>
                <p:cNvPr id="501" name="Group 501"/>
                <p:cNvGrpSpPr/>
                <p:nvPr/>
              </p:nvGrpSpPr>
              <p:grpSpPr>
                <a:xfrm>
                  <a:off x="5326007" y="0"/>
                  <a:ext cx="3325635" cy="1124188"/>
                  <a:chOff x="0" y="0"/>
                  <a:chExt cx="3325634" cy="1124187"/>
                </a:xfrm>
              </p:grpSpPr>
              <p:sp>
                <p:nvSpPr>
                  <p:cNvPr id="499" name="Shape 499"/>
                  <p:cNvSpPr/>
                  <p:nvPr/>
                </p:nvSpPr>
                <p:spPr>
                  <a:xfrm>
                    <a:off x="0" y="0"/>
                    <a:ext cx="3201849" cy="1124188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>
                    <a:outerShdw blurRad="508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 algn="ctr" defTabSz="584200"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+mj-lt"/>
                        <a:ea typeface="+mj-ea"/>
                        <a:cs typeface="+mj-cs"/>
                        <a:sym typeface="Gill Sans"/>
                      </a:defRPr>
                    </a:pPr>
                    <a:endParaRPr/>
                  </a:p>
                </p:txBody>
              </p:sp>
              <p:sp>
                <p:nvSpPr>
                  <p:cNvPr id="500" name="Shape 500"/>
                  <p:cNvSpPr/>
                  <p:nvPr/>
                </p:nvSpPr>
                <p:spPr>
                  <a:xfrm>
                    <a:off x="346278" y="120729"/>
                    <a:ext cx="2979357" cy="8827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39" tIns="91439" rIns="91439" bIns="91439" numCol="1" anchor="t">
                    <a:noAutofit/>
                  </a:bodyPr>
                  <a:lstStyle>
                    <a:lvl1pPr defTabSz="642937">
                      <a:defRPr sz="4400" i="1"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lvl1pPr>
                  </a:lstStyle>
                  <a:p>
                    <a:r>
                      <a:t>Network</a:t>
                    </a:r>
                  </a:p>
                </p:txBody>
              </p:sp>
            </p:grpSp>
          </p:grpSp>
        </p:grpSp>
        <p:grpSp>
          <p:nvGrpSpPr>
            <p:cNvPr id="516" name="Group 516"/>
            <p:cNvGrpSpPr/>
            <p:nvPr/>
          </p:nvGrpSpPr>
          <p:grpSpPr>
            <a:xfrm>
              <a:off x="-1" y="1588510"/>
              <a:ext cx="3772227" cy="3620677"/>
              <a:chOff x="0" y="0"/>
              <a:chExt cx="3772225" cy="3620675"/>
            </a:xfrm>
          </p:grpSpPr>
          <p:pic>
            <p:nvPicPr>
              <p:cNvPr id="504" name="shutterstock_163225661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4692133">
                <a:off x="-14244" y="686379"/>
                <a:ext cx="1741613" cy="13863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507" name="Group 507"/>
              <p:cNvGrpSpPr/>
              <p:nvPr/>
            </p:nvGrpSpPr>
            <p:grpSpPr>
              <a:xfrm>
                <a:off x="2312284" y="47444"/>
                <a:ext cx="1121189" cy="965256"/>
                <a:chOff x="0" y="0"/>
                <a:chExt cx="1121188" cy="965254"/>
              </a:xfrm>
            </p:grpSpPr>
            <p:pic>
              <p:nvPicPr>
                <p:cNvPr id="505" name="ram-98420_1280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t="24765" b="24765"/>
                <a:stretch>
                  <a:fillRect/>
                </a:stretch>
              </p:blipFill>
              <p:spPr>
                <a:xfrm rot="1782874">
                  <a:off x="-3493" y="438474"/>
                  <a:ext cx="1089305" cy="2748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06" name="ram-98420_1280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t="24765" b="24765"/>
                <a:stretch>
                  <a:fillRect/>
                </a:stretch>
              </p:blipFill>
              <p:spPr>
                <a:xfrm rot="1782874">
                  <a:off x="35377" y="251900"/>
                  <a:ext cx="1089304" cy="27488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508" name="hdd-155913_1280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2025115">
                <a:off x="2360143" y="2070527"/>
                <a:ext cx="614104" cy="8792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9" name="Shape 509"/>
              <p:cNvSpPr/>
              <p:nvPr/>
            </p:nvSpPr>
            <p:spPr>
              <a:xfrm>
                <a:off x="190854" y="0"/>
                <a:ext cx="3441645" cy="3620676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 defTabSz="642937">
                  <a:defRPr sz="4600">
                    <a:latin typeface="Corbel"/>
                    <a:ea typeface="Corbel"/>
                    <a:cs typeface="Corbel"/>
                    <a:sym typeface="Corbel"/>
                  </a:defRPr>
                </a:pPr>
                <a:endParaRPr/>
              </a:p>
            </p:txBody>
          </p:sp>
          <p:sp>
            <p:nvSpPr>
              <p:cNvPr id="510" name="Shape 510"/>
              <p:cNvSpPr/>
              <p:nvPr/>
            </p:nvSpPr>
            <p:spPr>
              <a:xfrm>
                <a:off x="437519" y="1911973"/>
                <a:ext cx="1044097" cy="558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algn="ctr" defTabSz="642937">
                  <a:defRPr sz="2800" i="1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CPU</a:t>
                </a:r>
              </a:p>
            </p:txBody>
          </p:sp>
          <p:sp>
            <p:nvSpPr>
              <p:cNvPr id="511" name="Shape 511"/>
              <p:cNvSpPr/>
              <p:nvPr/>
            </p:nvSpPr>
            <p:spPr>
              <a:xfrm flipV="1">
                <a:off x="1636144" y="777970"/>
                <a:ext cx="543292" cy="361674"/>
              </a:xfrm>
              <a:prstGeom prst="line">
                <a:avLst/>
              </a:prstGeom>
              <a:noFill/>
              <a:ln w="241300" cap="rnd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1591539" y="1800461"/>
                <a:ext cx="586349" cy="411026"/>
              </a:xfrm>
              <a:prstGeom prst="line">
                <a:avLst/>
              </a:prstGeom>
              <a:noFill/>
              <a:ln w="139700" cap="rnd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2369614" y="3000295"/>
                <a:ext cx="930329" cy="527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defTabSz="642937">
                  <a:defRPr sz="2800" i="1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Disk</a:t>
                </a:r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2413310" y="945823"/>
                <a:ext cx="1358916" cy="527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defTabSz="642937">
                  <a:defRPr sz="2800" i="1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RAM</a:t>
                </a:r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1389878" y="1633471"/>
                <a:ext cx="1986625" cy="1886675"/>
              </a:xfrm>
              <a:prstGeom prst="roundRect">
                <a:avLst>
                  <a:gd name="adj" fmla="val 7933"/>
                </a:avLst>
              </a:prstGeom>
              <a:noFill/>
              <a:ln w="25400" cap="flat">
                <a:solidFill>
                  <a:srgbClr val="000000"/>
                </a:solidFill>
                <a:prstDash val="dash"/>
                <a:bevel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 defTabSz="642937">
                  <a:defRPr sz="4600">
                    <a:latin typeface="Corbel"/>
                    <a:ea typeface="Corbel"/>
                    <a:cs typeface="Corbel"/>
                    <a:sym typeface="Corbel"/>
                  </a:defRPr>
                </a:pPr>
                <a:endParaRPr/>
              </a:p>
            </p:txBody>
          </p:sp>
        </p:grpSp>
        <p:grpSp>
          <p:nvGrpSpPr>
            <p:cNvPr id="557" name="Group 557"/>
            <p:cNvGrpSpPr/>
            <p:nvPr/>
          </p:nvGrpSpPr>
          <p:grpSpPr>
            <a:xfrm>
              <a:off x="4318000" y="1588510"/>
              <a:ext cx="13381467" cy="3620677"/>
              <a:chOff x="0" y="0"/>
              <a:chExt cx="13381465" cy="3620675"/>
            </a:xfrm>
          </p:grpSpPr>
          <p:sp>
            <p:nvSpPr>
              <p:cNvPr id="517" name="Shape 517"/>
              <p:cNvSpPr/>
              <p:nvPr/>
            </p:nvSpPr>
            <p:spPr>
              <a:xfrm rot="10800000">
                <a:off x="7462398" y="1500514"/>
                <a:ext cx="2539578" cy="1437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lvl="3" defTabSz="821531">
                  <a:defRPr sz="7000" b="1" i="1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t>…</a:t>
                </a:r>
              </a:p>
            </p:txBody>
          </p:sp>
          <p:grpSp>
            <p:nvGrpSpPr>
              <p:cNvPr id="530" name="Group 530"/>
              <p:cNvGrpSpPr/>
              <p:nvPr/>
            </p:nvGrpSpPr>
            <p:grpSpPr>
              <a:xfrm>
                <a:off x="-1" y="0"/>
                <a:ext cx="3772227" cy="3620676"/>
                <a:chOff x="0" y="0"/>
                <a:chExt cx="3772225" cy="3620675"/>
              </a:xfrm>
            </p:grpSpPr>
            <p:pic>
              <p:nvPicPr>
                <p:cNvPr id="518" name="shutterstock_163225661.jp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 rot="4692133">
                  <a:off x="-14244" y="686379"/>
                  <a:ext cx="1741613" cy="13863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521" name="Group 521"/>
                <p:cNvGrpSpPr/>
                <p:nvPr/>
              </p:nvGrpSpPr>
              <p:grpSpPr>
                <a:xfrm>
                  <a:off x="2312284" y="47444"/>
                  <a:ext cx="1121189" cy="965256"/>
                  <a:chOff x="0" y="0"/>
                  <a:chExt cx="1121188" cy="965254"/>
                </a:xfrm>
              </p:grpSpPr>
              <p:pic>
                <p:nvPicPr>
                  <p:cNvPr id="519" name="ram-98420_1280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t="24765" b="24765"/>
                  <a:stretch>
                    <a:fillRect/>
                  </a:stretch>
                </p:blipFill>
                <p:spPr>
                  <a:xfrm rot="1782874">
                    <a:off x="-3493" y="438474"/>
                    <a:ext cx="1089305" cy="27488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20" name="ram-98420_1280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t="24765" b="24765"/>
                  <a:stretch>
                    <a:fillRect/>
                  </a:stretch>
                </p:blipFill>
                <p:spPr>
                  <a:xfrm rot="1782874">
                    <a:off x="35377" y="251900"/>
                    <a:ext cx="1089304" cy="27488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522" name="hdd-155913_1280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2025115">
                  <a:off x="2360143" y="2070527"/>
                  <a:ext cx="614104" cy="8792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23" name="Shape 523"/>
                <p:cNvSpPr/>
                <p:nvPr/>
              </p:nvSpPr>
              <p:spPr>
                <a:xfrm>
                  <a:off x="190854" y="0"/>
                  <a:ext cx="3441645" cy="3620676"/>
                </a:xfrm>
                <a:prstGeom prst="rect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ctr" defTabSz="642937">
                    <a:defRPr sz="4600">
                      <a:latin typeface="Corbel"/>
                      <a:ea typeface="Corbel"/>
                      <a:cs typeface="Corbel"/>
                      <a:sym typeface="Corbel"/>
                    </a:defRPr>
                  </a:pPr>
                  <a:endParaRPr/>
                </a:p>
              </p:txBody>
            </p:sp>
            <p:sp>
              <p:nvSpPr>
                <p:cNvPr id="524" name="Shape 524"/>
                <p:cNvSpPr/>
                <p:nvPr/>
              </p:nvSpPr>
              <p:spPr>
                <a:xfrm>
                  <a:off x="437519" y="1911973"/>
                  <a:ext cx="1044097" cy="558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t">
                  <a:noAutofit/>
                </a:bodyPr>
                <a:lstStyle>
                  <a:lvl1pPr algn="ctr" defTabSz="642937">
                    <a:defRPr sz="2800" i="1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r>
                    <a:t>CPU</a:t>
                  </a:r>
                </a:p>
              </p:txBody>
            </p:sp>
            <p:sp>
              <p:nvSpPr>
                <p:cNvPr id="525" name="Shape 525"/>
                <p:cNvSpPr/>
                <p:nvPr/>
              </p:nvSpPr>
              <p:spPr>
                <a:xfrm flipV="1">
                  <a:off x="1636144" y="777970"/>
                  <a:ext cx="543292" cy="361674"/>
                </a:xfrm>
                <a:prstGeom prst="line">
                  <a:avLst/>
                </a:prstGeom>
                <a:noFill/>
                <a:ln w="241300" cap="rnd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>
                    <a:defRPr sz="2200"/>
                  </a:pPr>
                  <a:endParaRPr/>
                </a:p>
              </p:txBody>
            </p:sp>
            <p:sp>
              <p:nvSpPr>
                <p:cNvPr id="526" name="Shape 526"/>
                <p:cNvSpPr/>
                <p:nvPr/>
              </p:nvSpPr>
              <p:spPr>
                <a:xfrm>
                  <a:off x="1591539" y="1800461"/>
                  <a:ext cx="586349" cy="411026"/>
                </a:xfrm>
                <a:prstGeom prst="line">
                  <a:avLst/>
                </a:prstGeom>
                <a:noFill/>
                <a:ln w="139700" cap="rnd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>
                    <a:defRPr sz="2200"/>
                  </a:pPr>
                  <a:endParaRPr/>
                </a:p>
              </p:txBody>
            </p:sp>
            <p:sp>
              <p:nvSpPr>
                <p:cNvPr id="527" name="Shape 527"/>
                <p:cNvSpPr/>
                <p:nvPr/>
              </p:nvSpPr>
              <p:spPr>
                <a:xfrm>
                  <a:off x="2369614" y="3000295"/>
                  <a:ext cx="930329" cy="5279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t">
                  <a:noAutofit/>
                </a:bodyPr>
                <a:lstStyle>
                  <a:lvl1pPr defTabSz="642937">
                    <a:defRPr sz="2800" i="1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r>
                    <a:t>Disk</a:t>
                  </a:r>
                </a:p>
              </p:txBody>
            </p:sp>
            <p:sp>
              <p:nvSpPr>
                <p:cNvPr id="528" name="Shape 528"/>
                <p:cNvSpPr/>
                <p:nvPr/>
              </p:nvSpPr>
              <p:spPr>
                <a:xfrm>
                  <a:off x="2413310" y="945823"/>
                  <a:ext cx="1358916" cy="5279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t">
                  <a:noAutofit/>
                </a:bodyPr>
                <a:lstStyle>
                  <a:lvl1pPr defTabSz="642937">
                    <a:defRPr sz="2800" i="1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r>
                    <a:t>RAM</a:t>
                  </a:r>
                </a:p>
              </p:txBody>
            </p:sp>
            <p:sp>
              <p:nvSpPr>
                <p:cNvPr id="529" name="Shape 529"/>
                <p:cNvSpPr/>
                <p:nvPr/>
              </p:nvSpPr>
              <p:spPr>
                <a:xfrm>
                  <a:off x="1389878" y="1633471"/>
                  <a:ext cx="1986625" cy="1886675"/>
                </a:xfrm>
                <a:prstGeom prst="roundRect">
                  <a:avLst>
                    <a:gd name="adj" fmla="val 7933"/>
                  </a:avLst>
                </a:prstGeom>
                <a:noFill/>
                <a:ln w="25400" cap="flat">
                  <a:solidFill>
                    <a:srgbClr val="000000"/>
                  </a:solidFill>
                  <a:prstDash val="dash"/>
                  <a:bevel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ctr" defTabSz="642937">
                    <a:defRPr sz="4600">
                      <a:latin typeface="Corbel"/>
                      <a:ea typeface="Corbel"/>
                      <a:cs typeface="Corbel"/>
                      <a:sym typeface="Corbel"/>
                    </a:defRPr>
                  </a:pPr>
                  <a:endParaRPr/>
                </a:p>
              </p:txBody>
            </p:sp>
          </p:grpSp>
          <p:grpSp>
            <p:nvGrpSpPr>
              <p:cNvPr id="543" name="Group 543"/>
              <p:cNvGrpSpPr/>
              <p:nvPr/>
            </p:nvGrpSpPr>
            <p:grpSpPr>
              <a:xfrm>
                <a:off x="4190999" y="0"/>
                <a:ext cx="3772226" cy="3620676"/>
                <a:chOff x="0" y="0"/>
                <a:chExt cx="3772225" cy="3620675"/>
              </a:xfrm>
            </p:grpSpPr>
            <p:pic>
              <p:nvPicPr>
                <p:cNvPr id="531" name="shutterstock_163225661.jp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 rot="4692133">
                  <a:off x="-14244" y="686379"/>
                  <a:ext cx="1741613" cy="13863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534" name="Group 534"/>
                <p:cNvGrpSpPr/>
                <p:nvPr/>
              </p:nvGrpSpPr>
              <p:grpSpPr>
                <a:xfrm>
                  <a:off x="2312284" y="47444"/>
                  <a:ext cx="1121189" cy="965256"/>
                  <a:chOff x="0" y="0"/>
                  <a:chExt cx="1121188" cy="965254"/>
                </a:xfrm>
              </p:grpSpPr>
              <p:pic>
                <p:nvPicPr>
                  <p:cNvPr id="532" name="ram-98420_1280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t="24765" b="24765"/>
                  <a:stretch>
                    <a:fillRect/>
                  </a:stretch>
                </p:blipFill>
                <p:spPr>
                  <a:xfrm rot="1782874">
                    <a:off x="-3493" y="438474"/>
                    <a:ext cx="1089305" cy="27488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33" name="ram-98420_1280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t="24765" b="24765"/>
                  <a:stretch>
                    <a:fillRect/>
                  </a:stretch>
                </p:blipFill>
                <p:spPr>
                  <a:xfrm rot="1782874">
                    <a:off x="35377" y="251900"/>
                    <a:ext cx="1089304" cy="27488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535" name="hdd-155913_1280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2025115">
                  <a:off x="2360143" y="2070527"/>
                  <a:ext cx="614104" cy="8792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36" name="Shape 536"/>
                <p:cNvSpPr/>
                <p:nvPr/>
              </p:nvSpPr>
              <p:spPr>
                <a:xfrm>
                  <a:off x="190854" y="0"/>
                  <a:ext cx="3441645" cy="3620676"/>
                </a:xfrm>
                <a:prstGeom prst="rect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ctr" defTabSz="642937">
                    <a:defRPr sz="4600">
                      <a:latin typeface="Corbel"/>
                      <a:ea typeface="Corbel"/>
                      <a:cs typeface="Corbel"/>
                      <a:sym typeface="Corbel"/>
                    </a:defRPr>
                  </a:pPr>
                  <a:endParaRPr/>
                </a:p>
              </p:txBody>
            </p:sp>
            <p:sp>
              <p:nvSpPr>
                <p:cNvPr id="537" name="Shape 537"/>
                <p:cNvSpPr/>
                <p:nvPr/>
              </p:nvSpPr>
              <p:spPr>
                <a:xfrm>
                  <a:off x="437519" y="1911973"/>
                  <a:ext cx="1044097" cy="558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t">
                  <a:noAutofit/>
                </a:bodyPr>
                <a:lstStyle>
                  <a:lvl1pPr algn="ctr" defTabSz="642937">
                    <a:defRPr sz="2800" i="1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r>
                    <a:t>CPU</a:t>
                  </a:r>
                </a:p>
              </p:txBody>
            </p:sp>
            <p:sp>
              <p:nvSpPr>
                <p:cNvPr id="538" name="Shape 538"/>
                <p:cNvSpPr/>
                <p:nvPr/>
              </p:nvSpPr>
              <p:spPr>
                <a:xfrm flipV="1">
                  <a:off x="1636144" y="777970"/>
                  <a:ext cx="543292" cy="361674"/>
                </a:xfrm>
                <a:prstGeom prst="line">
                  <a:avLst/>
                </a:prstGeom>
                <a:noFill/>
                <a:ln w="241300" cap="rnd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>
                    <a:defRPr sz="2200"/>
                  </a:pPr>
                  <a:endParaRPr/>
                </a:p>
              </p:txBody>
            </p:sp>
            <p:sp>
              <p:nvSpPr>
                <p:cNvPr id="539" name="Shape 539"/>
                <p:cNvSpPr/>
                <p:nvPr/>
              </p:nvSpPr>
              <p:spPr>
                <a:xfrm>
                  <a:off x="1591539" y="1800461"/>
                  <a:ext cx="586349" cy="411026"/>
                </a:xfrm>
                <a:prstGeom prst="line">
                  <a:avLst/>
                </a:prstGeom>
                <a:noFill/>
                <a:ln w="139700" cap="rnd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>
                    <a:defRPr sz="2200"/>
                  </a:pPr>
                  <a:endParaRPr/>
                </a:p>
              </p:txBody>
            </p:sp>
            <p:sp>
              <p:nvSpPr>
                <p:cNvPr id="540" name="Shape 540"/>
                <p:cNvSpPr/>
                <p:nvPr/>
              </p:nvSpPr>
              <p:spPr>
                <a:xfrm>
                  <a:off x="2369614" y="3000295"/>
                  <a:ext cx="930329" cy="5279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t">
                  <a:noAutofit/>
                </a:bodyPr>
                <a:lstStyle>
                  <a:lvl1pPr defTabSz="642937">
                    <a:defRPr sz="2800" i="1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r>
                    <a:t>Disk</a:t>
                  </a:r>
                </a:p>
              </p:txBody>
            </p:sp>
            <p:sp>
              <p:nvSpPr>
                <p:cNvPr id="541" name="Shape 541"/>
                <p:cNvSpPr/>
                <p:nvPr/>
              </p:nvSpPr>
              <p:spPr>
                <a:xfrm>
                  <a:off x="2413310" y="945823"/>
                  <a:ext cx="1358916" cy="5279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t">
                  <a:noAutofit/>
                </a:bodyPr>
                <a:lstStyle>
                  <a:lvl1pPr defTabSz="642937">
                    <a:defRPr sz="2800" i="1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r>
                    <a:t>RAM</a:t>
                  </a:r>
                </a:p>
              </p:txBody>
            </p:sp>
            <p:sp>
              <p:nvSpPr>
                <p:cNvPr id="542" name="Shape 542"/>
                <p:cNvSpPr/>
                <p:nvPr/>
              </p:nvSpPr>
              <p:spPr>
                <a:xfrm>
                  <a:off x="1389878" y="1633471"/>
                  <a:ext cx="1986625" cy="1886675"/>
                </a:xfrm>
                <a:prstGeom prst="roundRect">
                  <a:avLst>
                    <a:gd name="adj" fmla="val 7933"/>
                  </a:avLst>
                </a:prstGeom>
                <a:noFill/>
                <a:ln w="25400" cap="flat">
                  <a:solidFill>
                    <a:srgbClr val="000000"/>
                  </a:solidFill>
                  <a:prstDash val="dash"/>
                  <a:bevel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ctr" defTabSz="642937">
                    <a:defRPr sz="4600">
                      <a:latin typeface="Corbel"/>
                      <a:ea typeface="Corbel"/>
                      <a:cs typeface="Corbel"/>
                      <a:sym typeface="Corbel"/>
                    </a:defRPr>
                  </a:pPr>
                  <a:endParaRPr/>
                </a:p>
              </p:txBody>
            </p:sp>
          </p:grpSp>
          <p:grpSp>
            <p:nvGrpSpPr>
              <p:cNvPr id="556" name="Group 556"/>
              <p:cNvGrpSpPr/>
              <p:nvPr/>
            </p:nvGrpSpPr>
            <p:grpSpPr>
              <a:xfrm>
                <a:off x="9609240" y="0"/>
                <a:ext cx="3772226" cy="3620676"/>
                <a:chOff x="0" y="0"/>
                <a:chExt cx="3772225" cy="3620675"/>
              </a:xfrm>
            </p:grpSpPr>
            <p:pic>
              <p:nvPicPr>
                <p:cNvPr id="544" name="shutterstock_163225661.jp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 rot="4692133">
                  <a:off x="-14244" y="686379"/>
                  <a:ext cx="1741613" cy="13863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547" name="Group 547"/>
                <p:cNvGrpSpPr/>
                <p:nvPr/>
              </p:nvGrpSpPr>
              <p:grpSpPr>
                <a:xfrm>
                  <a:off x="2312284" y="47444"/>
                  <a:ext cx="1121189" cy="965256"/>
                  <a:chOff x="0" y="0"/>
                  <a:chExt cx="1121188" cy="965254"/>
                </a:xfrm>
              </p:grpSpPr>
              <p:pic>
                <p:nvPicPr>
                  <p:cNvPr id="545" name="ram-98420_1280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t="24765" b="24765"/>
                  <a:stretch>
                    <a:fillRect/>
                  </a:stretch>
                </p:blipFill>
                <p:spPr>
                  <a:xfrm rot="1782874">
                    <a:off x="-3493" y="438474"/>
                    <a:ext cx="1089305" cy="27488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46" name="ram-98420_1280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t="24765" b="24765"/>
                  <a:stretch>
                    <a:fillRect/>
                  </a:stretch>
                </p:blipFill>
                <p:spPr>
                  <a:xfrm rot="1782874">
                    <a:off x="35377" y="251900"/>
                    <a:ext cx="1089304" cy="27488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548" name="hdd-155913_1280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 rot="2025115">
                  <a:off x="2360143" y="2070527"/>
                  <a:ext cx="614104" cy="8792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49" name="Shape 549"/>
                <p:cNvSpPr/>
                <p:nvPr/>
              </p:nvSpPr>
              <p:spPr>
                <a:xfrm>
                  <a:off x="190854" y="0"/>
                  <a:ext cx="3441645" cy="3620676"/>
                </a:xfrm>
                <a:prstGeom prst="rect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ctr" defTabSz="642937">
                    <a:defRPr sz="4600">
                      <a:latin typeface="Corbel"/>
                      <a:ea typeface="Corbel"/>
                      <a:cs typeface="Corbel"/>
                      <a:sym typeface="Corbel"/>
                    </a:defRPr>
                  </a:pPr>
                  <a:endParaRPr/>
                </a:p>
              </p:txBody>
            </p:sp>
            <p:sp>
              <p:nvSpPr>
                <p:cNvPr id="550" name="Shape 550"/>
                <p:cNvSpPr/>
                <p:nvPr/>
              </p:nvSpPr>
              <p:spPr>
                <a:xfrm>
                  <a:off x="437519" y="1911973"/>
                  <a:ext cx="1044097" cy="558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t">
                  <a:noAutofit/>
                </a:bodyPr>
                <a:lstStyle>
                  <a:lvl1pPr algn="ctr" defTabSz="642937">
                    <a:defRPr sz="2800" i="1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r>
                    <a:t>CPU</a:t>
                  </a:r>
                </a:p>
              </p:txBody>
            </p:sp>
            <p:sp>
              <p:nvSpPr>
                <p:cNvPr id="551" name="Shape 551"/>
                <p:cNvSpPr/>
                <p:nvPr/>
              </p:nvSpPr>
              <p:spPr>
                <a:xfrm flipV="1">
                  <a:off x="1636144" y="777970"/>
                  <a:ext cx="543292" cy="361674"/>
                </a:xfrm>
                <a:prstGeom prst="line">
                  <a:avLst/>
                </a:prstGeom>
                <a:noFill/>
                <a:ln w="241300" cap="rnd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>
                    <a:defRPr sz="2200"/>
                  </a:pPr>
                  <a:endParaRPr/>
                </a:p>
              </p:txBody>
            </p:sp>
            <p:sp>
              <p:nvSpPr>
                <p:cNvPr id="552" name="Shape 552"/>
                <p:cNvSpPr/>
                <p:nvPr/>
              </p:nvSpPr>
              <p:spPr>
                <a:xfrm>
                  <a:off x="1591539" y="1800461"/>
                  <a:ext cx="586349" cy="411026"/>
                </a:xfrm>
                <a:prstGeom prst="line">
                  <a:avLst/>
                </a:prstGeom>
                <a:noFill/>
                <a:ln w="139700" cap="rnd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>
                    <a:defRPr sz="2200"/>
                  </a:pPr>
                  <a:endParaRPr/>
                </a:p>
              </p:txBody>
            </p:sp>
            <p:sp>
              <p:nvSpPr>
                <p:cNvPr id="553" name="Shape 553"/>
                <p:cNvSpPr/>
                <p:nvPr/>
              </p:nvSpPr>
              <p:spPr>
                <a:xfrm>
                  <a:off x="2369614" y="3000295"/>
                  <a:ext cx="930329" cy="5279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t">
                  <a:noAutofit/>
                </a:bodyPr>
                <a:lstStyle>
                  <a:lvl1pPr defTabSz="642937">
                    <a:defRPr sz="2800" i="1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r>
                    <a:t>Disk</a:t>
                  </a:r>
                </a:p>
              </p:txBody>
            </p:sp>
            <p:sp>
              <p:nvSpPr>
                <p:cNvPr id="554" name="Shape 554"/>
                <p:cNvSpPr/>
                <p:nvPr/>
              </p:nvSpPr>
              <p:spPr>
                <a:xfrm>
                  <a:off x="2413310" y="945823"/>
                  <a:ext cx="1358916" cy="5279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t">
                  <a:noAutofit/>
                </a:bodyPr>
                <a:lstStyle>
                  <a:lvl1pPr defTabSz="642937">
                    <a:defRPr sz="2800" i="1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r>
                    <a:t>RAM</a:t>
                  </a:r>
                </a:p>
              </p:txBody>
            </p:sp>
            <p:sp>
              <p:nvSpPr>
                <p:cNvPr id="555" name="Shape 555"/>
                <p:cNvSpPr/>
                <p:nvPr/>
              </p:nvSpPr>
              <p:spPr>
                <a:xfrm>
                  <a:off x="1389878" y="1633471"/>
                  <a:ext cx="1986625" cy="1886675"/>
                </a:xfrm>
                <a:prstGeom prst="roundRect">
                  <a:avLst>
                    <a:gd name="adj" fmla="val 7933"/>
                  </a:avLst>
                </a:prstGeom>
                <a:noFill/>
                <a:ln w="25400" cap="flat">
                  <a:solidFill>
                    <a:srgbClr val="000000"/>
                  </a:solidFill>
                  <a:prstDash val="dash"/>
                  <a:bevel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ctr" defTabSz="642937">
                    <a:defRPr sz="4600">
                      <a:latin typeface="Corbel"/>
                      <a:ea typeface="Corbel"/>
                      <a:cs typeface="Corbel"/>
                      <a:sym typeface="Corbel"/>
                    </a:defRPr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843448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 build="p" bldLvl="5" animBg="1" advAuto="0"/>
      <p:bldP spid="558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/>
          </p:cNvSpPr>
          <p:nvPr>
            <p:ph type="body" sz="quarter" idx="1"/>
          </p:nvPr>
        </p:nvSpPr>
        <p:spPr>
          <a:xfrm>
            <a:off x="3232103" y="2422525"/>
            <a:ext cx="17537197" cy="2483282"/>
          </a:xfrm>
          <a:prstGeom prst="rect">
            <a:avLst/>
          </a:prstGeom>
        </p:spPr>
        <p:txBody>
          <a:bodyPr/>
          <a:lstStyle>
            <a:lvl1pPr algn="ctr" defTabSz="642937">
              <a:buClr>
                <a:srgbClr val="000000"/>
              </a:buClr>
              <a:defRPr sz="5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General, open-source cluster computing engine</a:t>
            </a:r>
          </a:p>
        </p:txBody>
      </p:sp>
      <p:pic>
        <p:nvPicPr>
          <p:cNvPr id="5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4854" y="314576"/>
            <a:ext cx="3279517" cy="1741449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Shape 562"/>
          <p:cNvSpPr/>
          <p:nvPr/>
        </p:nvSpPr>
        <p:spPr>
          <a:xfrm>
            <a:off x="2672509" y="3867150"/>
            <a:ext cx="19762292" cy="10274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defTabSz="642937">
              <a:spcBef>
                <a:spcPts val="500"/>
              </a:spcBef>
              <a:buClr>
                <a:srgbClr val="000000"/>
              </a:buClr>
              <a:defRPr sz="5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0433FF"/>
                </a:solidFill>
              </a:rPr>
              <a:t>Well-suited for machine learning</a:t>
            </a:r>
          </a:p>
          <a:p>
            <a:pPr marL="1111250" lvl="1" indent="-793750" defTabSz="642937">
              <a:spcBef>
                <a:spcPts val="500"/>
              </a:spcBef>
              <a:buClr>
                <a:srgbClr val="000000"/>
              </a:buClr>
              <a:buSzPct val="125000"/>
              <a:buChar char="•"/>
              <a:defRPr sz="5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Fast iterative procedures</a:t>
            </a:r>
          </a:p>
          <a:p>
            <a:pPr marL="1111250" lvl="1" indent="-793750" defTabSz="642937">
              <a:spcBef>
                <a:spcPts val="9000"/>
              </a:spcBef>
              <a:buClr>
                <a:srgbClr val="000000"/>
              </a:buClr>
              <a:buSzPct val="125000"/>
              <a:buChar char="•"/>
              <a:defRPr sz="5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Efficient communication primitives</a:t>
            </a:r>
          </a:p>
          <a:p>
            <a:pPr defTabSz="642937">
              <a:spcBef>
                <a:spcPts val="500"/>
              </a:spcBef>
              <a:buClr>
                <a:srgbClr val="000000"/>
              </a:buClr>
              <a:defRPr sz="5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0433FF"/>
                </a:solidFill>
              </a:rPr>
              <a:t>Simple and Expressive</a:t>
            </a:r>
          </a:p>
          <a:p>
            <a:pPr marL="1111250" lvl="1" indent="-793750" defTabSz="642937">
              <a:spcBef>
                <a:spcPts val="500"/>
              </a:spcBef>
              <a:buClr>
                <a:srgbClr val="000000"/>
              </a:buClr>
              <a:buSzPct val="125000"/>
              <a:buChar char="•"/>
              <a:defRPr sz="5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APIs in Scala, Java, Python, R</a:t>
            </a:r>
          </a:p>
          <a:p>
            <a:pPr marL="1111250" lvl="1" indent="-793750" defTabSz="642937">
              <a:spcBef>
                <a:spcPts val="500"/>
              </a:spcBef>
              <a:buClr>
                <a:srgbClr val="000000"/>
              </a:buClr>
              <a:buSzPct val="125000"/>
              <a:buChar char="•"/>
              <a:defRPr sz="5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Interactive Shell</a:t>
            </a:r>
            <a:br/>
            <a:endParaRPr/>
          </a:p>
          <a:p>
            <a:pPr defTabSz="642937">
              <a:spcBef>
                <a:spcPts val="500"/>
              </a:spcBef>
              <a:buClr>
                <a:srgbClr val="000000"/>
              </a:buClr>
              <a:defRPr sz="5600">
                <a:solidFill>
                  <a:srgbClr val="4444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0433FF"/>
                </a:solidFill>
              </a:rPr>
              <a:t>Integrated Higher-Level Libraries</a:t>
            </a:r>
          </a:p>
        </p:txBody>
      </p:sp>
      <p:sp>
        <p:nvSpPr>
          <p:cNvPr id="563" name="Shape 563"/>
          <p:cNvSpPr>
            <a:spLocks noGrp="1"/>
          </p:cNvSpPr>
          <p:nvPr>
            <p:ph type="title"/>
          </p:nvPr>
        </p:nvSpPr>
        <p:spPr>
          <a:xfrm>
            <a:off x="6265793" y="517535"/>
            <a:ext cx="11852414" cy="1741449"/>
          </a:xfrm>
          <a:prstGeom prst="rect">
            <a:avLst/>
          </a:prstGeom>
        </p:spPr>
        <p:txBody>
          <a:bodyPr/>
          <a:lstStyle>
            <a:lvl1pPr algn="ctr" defTabSz="642937">
              <a:defRPr sz="8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What is Apache            ?</a:t>
            </a:r>
          </a:p>
        </p:txBody>
      </p:sp>
      <p:grpSp>
        <p:nvGrpSpPr>
          <p:cNvPr id="569" name="Group 569"/>
          <p:cNvGrpSpPr/>
          <p:nvPr/>
        </p:nvGrpSpPr>
        <p:grpSpPr>
          <a:xfrm>
            <a:off x="16804448" y="10075722"/>
            <a:ext cx="7039535" cy="3075900"/>
            <a:chOff x="0" y="0"/>
            <a:chExt cx="7039533" cy="3075899"/>
          </a:xfrm>
        </p:grpSpPr>
        <p:sp>
          <p:nvSpPr>
            <p:cNvPr id="564" name="Shape 564"/>
            <p:cNvSpPr/>
            <p:nvPr/>
          </p:nvSpPr>
          <p:spPr>
            <a:xfrm>
              <a:off x="0" y="0"/>
              <a:ext cx="1659875" cy="2107268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584200">
                <a:defRPr sz="2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Spark</a:t>
              </a:r>
              <a:br/>
              <a:r>
                <a:t>SQL</a:t>
              </a:r>
            </a:p>
          </p:txBody>
        </p:sp>
        <p:sp>
          <p:nvSpPr>
            <p:cNvPr id="565" name="Shape 565"/>
            <p:cNvSpPr/>
            <p:nvPr/>
          </p:nvSpPr>
          <p:spPr>
            <a:xfrm>
              <a:off x="0" y="2216229"/>
              <a:ext cx="7039534" cy="859671"/>
            </a:xfrm>
            <a:prstGeom prst="rect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584200">
                <a:defRPr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Apache Spark</a:t>
              </a:r>
            </a:p>
          </p:txBody>
        </p:sp>
        <p:sp>
          <p:nvSpPr>
            <p:cNvPr id="566" name="Shape 566"/>
            <p:cNvSpPr/>
            <p:nvPr/>
          </p:nvSpPr>
          <p:spPr>
            <a:xfrm>
              <a:off x="1793219" y="0"/>
              <a:ext cx="1659875" cy="2107268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Spark</a:t>
              </a:r>
            </a:p>
            <a:p>
              <a:pPr algn="ctr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Streaming</a:t>
              </a:r>
            </a:p>
          </p:txBody>
        </p:sp>
        <p:sp>
          <p:nvSpPr>
            <p:cNvPr id="567" name="Shape 567"/>
            <p:cNvSpPr/>
            <p:nvPr/>
          </p:nvSpPr>
          <p:spPr>
            <a:xfrm>
              <a:off x="3586439" y="0"/>
              <a:ext cx="1659875" cy="2107268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584200">
                <a:defRPr sz="2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MLlib</a:t>
              </a:r>
            </a:p>
          </p:txBody>
        </p:sp>
        <p:sp>
          <p:nvSpPr>
            <p:cNvPr id="568" name="Shape 568"/>
            <p:cNvSpPr/>
            <p:nvPr/>
          </p:nvSpPr>
          <p:spPr>
            <a:xfrm>
              <a:off x="5379659" y="0"/>
              <a:ext cx="1659875" cy="2107268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584200">
                <a:defRPr sz="2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GraphX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07365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" grpId="0" build="p" bldLvl="5" animBg="1" advAuto="0"/>
      <p:bldP spid="562" grpId="0" build="p" bldLvl="5" animBg="1" advAuto="0"/>
      <p:bldP spid="569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3200400"/>
            <a:ext cx="21335999" cy="10515600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sz="5400" dirty="0"/>
              <a:t>Lectures &amp; Reading List</a:t>
            </a:r>
          </a:p>
          <a:p>
            <a:pPr lvl="1" fontAlgn="base"/>
            <a:r>
              <a:rPr lang="en-US" sz="5400" b="1" dirty="0">
                <a:hlinkClick r:id="rId2"/>
              </a:rPr>
              <a:t>Resilient Distributed Datasets: A Fault-Tolerant Abstraction for In-Memory Cluster Computing</a:t>
            </a:r>
            <a:endParaRPr lang="en-US" sz="5400" dirty="0"/>
          </a:p>
          <a:p>
            <a:pPr lvl="1" fontAlgn="base"/>
            <a:r>
              <a:rPr lang="en-US" sz="5400" b="1" dirty="0"/>
              <a:t>http://</a:t>
            </a:r>
            <a:r>
              <a:rPr lang="en-US" sz="5400" b="1" dirty="0" err="1"/>
              <a:t>static.usenix.org</a:t>
            </a:r>
            <a:r>
              <a:rPr lang="en-US" sz="5400" b="1" dirty="0"/>
              <a:t>/events/nsdi11/tech/</a:t>
            </a:r>
            <a:r>
              <a:rPr lang="en-US" sz="5400" b="1" dirty="0" err="1"/>
              <a:t>full_papers</a:t>
            </a:r>
            <a:r>
              <a:rPr lang="en-US" sz="5400" b="1" dirty="0"/>
              <a:t>/</a:t>
            </a:r>
            <a:r>
              <a:rPr lang="en-US" sz="5400" b="1" dirty="0" err="1"/>
              <a:t>Hindman_new.pdf</a:t>
            </a:r>
            <a:endParaRPr lang="en-US" sz="5400" dirty="0"/>
          </a:p>
          <a:p>
            <a:pPr lvl="1" fontAlgn="base"/>
            <a:r>
              <a:rPr lang="en-US" sz="5400" b="1" dirty="0">
                <a:hlinkClick r:id="rId3"/>
              </a:rPr>
              <a:t>HaLoop: Efficient Iterative Data Processing on Large Clusters</a:t>
            </a:r>
            <a:endParaRPr lang="en-US" sz="5400" dirty="0"/>
          </a:p>
          <a:p>
            <a:pPr lvl="1" fontAlgn="base"/>
            <a:r>
              <a:rPr lang="en-US" sz="5400" b="1" dirty="0">
                <a:hlinkClick r:id="rId4"/>
              </a:rPr>
              <a:t>MLbase: A Distributed Machine-learning System. </a:t>
            </a:r>
            <a:endParaRPr lang="en-US" sz="5400" dirty="0"/>
          </a:p>
          <a:p>
            <a:pPr lvl="1" fontAlgn="base"/>
            <a:r>
              <a:rPr lang="en-US" sz="5400" b="1" dirty="0"/>
              <a:t>Tachyon: Reliable, Memory Speed Storage for Cluster Computing Frameworks</a:t>
            </a:r>
            <a:endParaRPr lang="en-US" sz="5400" dirty="0"/>
          </a:p>
          <a:p>
            <a:pPr lvl="1" fontAlgn="base"/>
            <a:r>
              <a:rPr lang="en-US" sz="5400" b="1" dirty="0"/>
              <a:t>The dataflow model: a practical approach to balancing correctness, latency, and cost in massive-scale, unbounded, out-of-order data processing</a:t>
            </a:r>
            <a:endParaRPr lang="en-US" sz="5400" dirty="0"/>
          </a:p>
          <a:p>
            <a:pPr lvl="1" fontAlgn="base"/>
            <a:r>
              <a:rPr lang="en-US" sz="5400" b="1" dirty="0"/>
              <a:t>Discretized Stream processing at scale.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26148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grading will be based on the final exam and the assignments/exercises</a:t>
            </a:r>
          </a:p>
          <a:p>
            <a:endParaRPr lang="en-US" dirty="0" smtClean="0"/>
          </a:p>
          <a:p>
            <a:r>
              <a:rPr lang="en-US" dirty="0" smtClean="0"/>
              <a:t>Exam 60% and Assignments  40% of the grade</a:t>
            </a:r>
          </a:p>
          <a:p>
            <a:endParaRPr lang="en-US" dirty="0" smtClean="0"/>
          </a:p>
          <a:p>
            <a:r>
              <a:rPr lang="en-US" dirty="0" smtClean="0"/>
              <a:t>Exam </a:t>
            </a:r>
            <a:r>
              <a:rPr lang="en-US" dirty="0" smtClean="0"/>
              <a:t>Date</a:t>
            </a:r>
            <a:r>
              <a:rPr lang="en-US" dirty="0" smtClean="0"/>
              <a:t>: </a:t>
            </a:r>
            <a:r>
              <a:rPr lang="en-US" dirty="0" smtClean="0"/>
              <a:t>Yet </a:t>
            </a:r>
            <a:r>
              <a:rPr lang="en-US" dirty="0" smtClean="0"/>
              <a:t>to announce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949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oursematri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26" y="0"/>
            <a:ext cx="17712348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369867" y="12321091"/>
            <a:ext cx="2980266" cy="137537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Prof.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Sasu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sz="40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Tarkoma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86916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ctrTitle"/>
          </p:nvPr>
        </p:nvSpPr>
        <p:spPr>
          <a:xfrm>
            <a:off x="4057054" y="5191323"/>
            <a:ext cx="16269892" cy="206335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Overview</a:t>
            </a:r>
          </a:p>
        </p:txBody>
      </p:sp>
      <p:grpSp>
        <p:nvGrpSpPr>
          <p:cNvPr id="232" name="Group 232"/>
          <p:cNvGrpSpPr/>
          <p:nvPr/>
        </p:nvGrpSpPr>
        <p:grpSpPr>
          <a:xfrm>
            <a:off x="721502" y="10774853"/>
            <a:ext cx="22964280" cy="2345115"/>
            <a:chOff x="0" y="0"/>
            <a:chExt cx="22964278" cy="2345114"/>
          </a:xfrm>
        </p:grpSpPr>
        <p:pic>
          <p:nvPicPr>
            <p:cNvPr id="227" name="CS190.1x_Banner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449064" cy="2345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Group 231"/>
            <p:cNvGrpSpPr/>
            <p:nvPr/>
          </p:nvGrpSpPr>
          <p:grpSpPr>
            <a:xfrm>
              <a:off x="17758835" y="0"/>
              <a:ext cx="5205444" cy="2252501"/>
              <a:chOff x="0" y="0"/>
              <a:chExt cx="5205443" cy="2252500"/>
            </a:xfrm>
          </p:grpSpPr>
          <p:pic>
            <p:nvPicPr>
              <p:cNvPr id="228" name="image1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1472901"/>
                <a:ext cx="5205444" cy="779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image3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/>
              <a:stretch>
                <a:fillRect/>
              </a:stretch>
            </p:blipFill>
            <p:spPr>
              <a:xfrm>
                <a:off x="98650" y="0"/>
                <a:ext cx="2860549" cy="9954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37371" y="20682"/>
                <a:ext cx="1342197" cy="10683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3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188133" y="511935"/>
            <a:ext cx="2405776" cy="847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3708796" y="714375"/>
            <a:ext cx="17214118" cy="258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ctr" defTabSz="821531">
              <a:spcBef>
                <a:spcPts val="300"/>
              </a:spcBef>
              <a:defRPr sz="8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Rapid growth of massive datasets</a:t>
            </a:r>
          </a:p>
          <a:p>
            <a:pPr algn="ctr" defTabSz="821531">
              <a:spcBef>
                <a:spcPts val="300"/>
              </a:spcBef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E.g., Online activity, Science, Sensor networks</a:t>
            </a:r>
          </a:p>
        </p:txBody>
      </p:sp>
      <p:grpSp>
        <p:nvGrpSpPr>
          <p:cNvPr id="240" name="Group 240"/>
          <p:cNvGrpSpPr/>
          <p:nvPr/>
        </p:nvGrpSpPr>
        <p:grpSpPr>
          <a:xfrm>
            <a:off x="5660167" y="4011697"/>
            <a:ext cx="9144001" cy="4937761"/>
            <a:chOff x="0" y="0"/>
            <a:chExt cx="9144000" cy="4937760"/>
          </a:xfrm>
        </p:grpSpPr>
        <p:sp>
          <p:nvSpPr>
            <p:cNvPr id="238" name="Shape 238"/>
            <p:cNvSpPr/>
            <p:nvPr/>
          </p:nvSpPr>
          <p:spPr>
            <a:xfrm>
              <a:off x="0" y="0"/>
              <a:ext cx="9144000" cy="4937761"/>
            </a:xfrm>
            <a:prstGeom prst="roundRect">
              <a:avLst>
                <a:gd name="adj" fmla="val 8334"/>
              </a:avLst>
            </a:prstGeom>
            <a:solidFill>
              <a:srgbClr val="6095C9">
                <a:alpha val="60000"/>
              </a:srgbClr>
            </a:solidFill>
            <a:ln w="9525" cap="flat">
              <a:noFill/>
              <a:round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53578" tIns="53578" rIns="53578" bIns="53578" numCol="1" anchor="t">
              <a:noAutofit/>
            </a:bodyPr>
            <a:lstStyle/>
            <a:p>
              <a:pPr algn="ctr" defTabSz="825500">
                <a:buClr>
                  <a:srgbClr val="000000"/>
                </a:buClr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241041" y="1962803"/>
              <a:ext cx="8661798" cy="1012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defTabSz="647700">
                <a:buClr>
                  <a:srgbClr val="000000"/>
                </a:buClr>
                <a:defRPr sz="6000">
                  <a:uFill>
                    <a:solidFill>
                      <a:srgbClr val="0000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Data</a:t>
              </a:r>
            </a:p>
          </p:txBody>
        </p:sp>
      </p:grpSp>
      <p:pic>
        <p:nvPicPr>
          <p:cNvPr id="241" name="DNA_Double_Heli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93047" y="3780706"/>
            <a:ext cx="3425534" cy="2589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Facebook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43951" y="10883138"/>
            <a:ext cx="3680806" cy="1383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Google_logo_Transparen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50165" y="10920485"/>
            <a:ext cx="3617250" cy="1441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broadcast-29743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460030" y="7454766"/>
            <a:ext cx="2160985" cy="237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astronomer-15497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98561" y="9603592"/>
            <a:ext cx="2603489" cy="3689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nucleus-4269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20141" y="10180112"/>
            <a:ext cx="2948938" cy="2910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</TotalTime>
  <Words>1537</Words>
  <Application>Microsoft Macintosh PowerPoint</Application>
  <PresentationFormat>Custom</PresentationFormat>
  <Paragraphs>303</Paragraphs>
  <Slides>47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7" baseType="lpstr">
      <vt:lpstr>Calibri</vt:lpstr>
      <vt:lpstr>Consolas</vt:lpstr>
      <vt:lpstr>Corbel</vt:lpstr>
      <vt:lpstr>Courier</vt:lpstr>
      <vt:lpstr>Gill Sans</vt:lpstr>
      <vt:lpstr>Gill Sans Light</vt:lpstr>
      <vt:lpstr>Helvetica</vt:lpstr>
      <vt:lpstr>Helvetica Light</vt:lpstr>
      <vt:lpstr>Helvetica Neue</vt:lpstr>
      <vt:lpstr>Helvetica Neue Light</vt:lpstr>
      <vt:lpstr>Helvetica Neue Medium</vt:lpstr>
      <vt:lpstr>Lucida Grande</vt:lpstr>
      <vt:lpstr>ＭＳ Ｐゴシック</vt:lpstr>
      <vt:lpstr>News Gothic MT</vt:lpstr>
      <vt:lpstr>Newslab</vt:lpstr>
      <vt:lpstr>Times</vt:lpstr>
      <vt:lpstr>Zapf Dingbats</vt:lpstr>
      <vt:lpstr>Arial</vt:lpstr>
      <vt:lpstr>White</vt:lpstr>
      <vt:lpstr>Worksheet</vt:lpstr>
      <vt:lpstr>Big Data Frameworks</vt:lpstr>
      <vt:lpstr>Course Overview</vt:lpstr>
      <vt:lpstr>General Info</vt:lpstr>
      <vt:lpstr>Lectures</vt:lpstr>
      <vt:lpstr>Exam Materials</vt:lpstr>
      <vt:lpstr>Grading  </vt:lpstr>
      <vt:lpstr>PowerPoint Presentation</vt:lpstr>
      <vt:lpstr>Overview</vt:lpstr>
      <vt:lpstr>PowerPoint Presentation</vt:lpstr>
      <vt:lpstr>Where Does Big Data Come From?</vt:lpstr>
      <vt:lpstr>Where Does Big Data Come From?</vt:lpstr>
      <vt:lpstr>Where Does Big Data Come From?</vt:lpstr>
      <vt:lpstr>Graph Data</vt:lpstr>
      <vt:lpstr>Log Files – Apache Web Server Log</vt:lpstr>
      <vt:lpstr>Machine Syslog File</vt:lpstr>
      <vt:lpstr>Internet of  Things:  Example Measurements</vt:lpstr>
      <vt:lpstr>Internet of  Things: RFID tags</vt:lpstr>
      <vt:lpstr>Fish Farms </vt:lpstr>
      <vt:lpstr>What is Machine Learning?</vt:lpstr>
      <vt:lpstr>A Definition</vt:lpstr>
      <vt:lpstr>Some Examples</vt:lpstr>
      <vt:lpstr>Terminology</vt:lpstr>
      <vt:lpstr>Two Common Learning Settings</vt:lpstr>
      <vt:lpstr>Examples of Supervised Learning</vt:lpstr>
      <vt:lpstr>Examples of Unsupervised Learning</vt:lpstr>
      <vt:lpstr>Typical Supervised Learning Pipeline</vt:lpstr>
      <vt:lpstr>PowerPoint Presentation</vt:lpstr>
      <vt:lpstr>Data Types</vt:lpstr>
      <vt:lpstr>Data Types</vt:lpstr>
      <vt:lpstr>Data Types</vt:lpstr>
      <vt:lpstr>Data Types</vt:lpstr>
      <vt:lpstr>Data Types</vt:lpstr>
      <vt:lpstr>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Distributed Computing and Apache Spark</vt:lpstr>
      <vt:lpstr>How to Handle Massive Data?</vt:lpstr>
      <vt:lpstr>How to Handle Massive Data?</vt:lpstr>
      <vt:lpstr>How to Handle Massive Data?</vt:lpstr>
      <vt:lpstr>What is Apache            ?</vt:lpstr>
    </vt:vector>
  </TitlesOfParts>
  <Manager/>
  <Company/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subject/>
  <dc:creator/>
  <cp:keywords/>
  <dc:description/>
  <cp:lastModifiedBy>Hoque, Mohammad</cp:lastModifiedBy>
  <cp:revision>24</cp:revision>
  <cp:lastPrinted>2017-03-13T12:12:37Z</cp:lastPrinted>
  <dcterms:modified xsi:type="dcterms:W3CDTF">2017-03-14T09:51:45Z</dcterms:modified>
  <cp:category/>
</cp:coreProperties>
</file>